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  <p:sldMasterId id="2147483678" r:id="rId3"/>
  </p:sldMasterIdLst>
  <p:notesMasterIdLst>
    <p:notesMasterId r:id="rId11"/>
  </p:notesMasterIdLst>
  <p:handoutMasterIdLst>
    <p:handoutMasterId r:id="rId12"/>
  </p:handoutMasterIdLst>
  <p:sldIdLst>
    <p:sldId id="4168" r:id="rId4"/>
    <p:sldId id="4182" r:id="rId5"/>
    <p:sldId id="4175" r:id="rId6"/>
    <p:sldId id="4186" r:id="rId7"/>
    <p:sldId id="4187" r:id="rId8"/>
    <p:sldId id="4185" r:id="rId9"/>
    <p:sldId id="4188" r:id="rId10"/>
  </p:sldIdLst>
  <p:sldSz cx="11949113" cy="6721475"/>
  <p:notesSz cx="7023100" cy="93091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li Svimonia" initials="LS" lastIdx="3" clrIdx="0">
    <p:extLst>
      <p:ext uri="{19B8F6BF-5375-455C-9EA6-DF929625EA0E}">
        <p15:presenceInfo xmlns:p15="http://schemas.microsoft.com/office/powerpoint/2012/main" userId="S-1-5-21-1628578786-281460347-427250260-1496" providerId="AD"/>
      </p:ext>
    </p:extLst>
  </p:cmAuthor>
  <p:cmAuthor id="2" name="Kristina Hakobyan" initials="KH" lastIdx="2" clrIdx="1">
    <p:extLst>
      <p:ext uri="{19B8F6BF-5375-455C-9EA6-DF929625EA0E}">
        <p15:presenceInfo xmlns:p15="http://schemas.microsoft.com/office/powerpoint/2012/main" userId="S-1-5-21-1628578786-281460347-427250260-12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FF"/>
    <a:srgbClr val="AFD7FF"/>
    <a:srgbClr val="A7D3FF"/>
    <a:srgbClr val="AAD5F8"/>
    <a:srgbClr val="C6ECD9"/>
    <a:srgbClr val="B4E6CD"/>
    <a:srgbClr val="339966"/>
    <a:srgbClr val="D9FFCD"/>
    <a:srgbClr val="D6F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8" autoAdjust="0"/>
    <p:restoredTop sz="96110" autoAdjust="0"/>
  </p:normalViewPr>
  <p:slideViewPr>
    <p:cSldViewPr snapToGrid="0">
      <p:cViewPr varScale="1">
        <p:scale>
          <a:sx n="117" d="100"/>
          <a:sy n="117" d="100"/>
        </p:scale>
        <p:origin x="954" y="114"/>
      </p:cViewPr>
      <p:guideLst>
        <p:guide orient="horz" pos="2117"/>
        <p:guide pos="6806"/>
      </p:guideLst>
    </p:cSldViewPr>
  </p:slideViewPr>
  <p:outlineViewPr>
    <p:cViewPr>
      <p:scale>
        <a:sx n="33" d="100"/>
        <a:sy n="33" d="100"/>
      </p:scale>
      <p:origin x="0" y="21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98" cy="465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8062" y="1"/>
            <a:ext cx="3043398" cy="465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AA21F-CACA-4032-AA3B-DD6D31937308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42224"/>
            <a:ext cx="3043398" cy="465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8062" y="8842224"/>
            <a:ext cx="3043398" cy="465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0F753-BE9D-40C0-BABA-FDE91E47DB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3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2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0C113-B70E-4F2E-9745-B8F37A032A3B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8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29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29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2D842-AD2A-49E2-A474-D4A0F2551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52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D842-AD2A-49E2-A474-D4A0F25511B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32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6.xml"/><Relationship Id="rId7" Type="http://schemas.openxmlformats.org/officeDocument/2006/relationships/image" Target="../media/image4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tags" Target="../tags/tag14.xml"/><Relationship Id="rId11" Type="http://schemas.openxmlformats.org/officeDocument/2006/relationships/oleObject" Target="../embeddings/oleObject7.bin"/><Relationship Id="rId5" Type="http://schemas.openxmlformats.org/officeDocument/2006/relationships/tags" Target="../tags/tag13.xml"/><Relationship Id="rId10" Type="http://schemas.openxmlformats.org/officeDocument/2006/relationships/image" Target="../media/image10.png"/><Relationship Id="rId4" Type="http://schemas.openxmlformats.org/officeDocument/2006/relationships/tags" Target="../tags/tag12.xml"/><Relationship Id="rId9" Type="http://schemas.openxmlformats.org/officeDocument/2006/relationships/image" Target="../media/image9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.xml"/><Relationship Id="rId7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040346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553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CA58A7E-388B-45F7-BAD2-CDED6198577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E72006-A348-4050-AB13-6EC2C8B34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4827" y="-10019"/>
            <a:ext cx="9614286" cy="6731498"/>
          </a:xfrm>
          <a:prstGeom prst="rect">
            <a:avLst/>
          </a:prstGeom>
        </p:spPr>
      </p:pic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33577" y="3846279"/>
            <a:ext cx="78468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aseline="0" dirty="0">
                <a:solidFill>
                  <a:schemeClr val="accent6"/>
                </a:solidFill>
                <a:latin typeface="+mn-lt"/>
              </a:rPr>
              <a:t>Тип документа | Дата</a:t>
            </a: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5F02BE9E-B7AB-4770-9820-D22D619CEF80}"/>
              </a:ext>
            </a:extLst>
          </p:cNvPr>
          <p:cNvSpPr/>
          <p:nvPr/>
        </p:nvSpPr>
        <p:spPr>
          <a:xfrm>
            <a:off x="3" y="-8441"/>
            <a:ext cx="6794335" cy="6729919"/>
          </a:xfrm>
          <a:custGeom>
            <a:avLst/>
            <a:gdLst>
              <a:gd name="connsiteX0" fmla="*/ 74 w 7772638"/>
              <a:gd name="connsiteY0" fmla="*/ 0 h 6866616"/>
              <a:gd name="connsiteX1" fmla="*/ 7772638 w 7772638"/>
              <a:gd name="connsiteY1" fmla="*/ 0 h 6866616"/>
              <a:gd name="connsiteX2" fmla="*/ 3789766 w 7772638"/>
              <a:gd name="connsiteY2" fmla="*/ 6866616 h 6866616"/>
              <a:gd name="connsiteX3" fmla="*/ 0 w 7772638"/>
              <a:gd name="connsiteY3" fmla="*/ 6866616 h 6866616"/>
              <a:gd name="connsiteX4" fmla="*/ 0 w 7772638"/>
              <a:gd name="connsiteY4" fmla="*/ 6863442 h 6866616"/>
              <a:gd name="connsiteX5" fmla="*/ 0 w 7772638"/>
              <a:gd name="connsiteY5" fmla="*/ 1 h 6866616"/>
              <a:gd name="connsiteX6" fmla="*/ 74 w 7772638"/>
              <a:gd name="connsiteY6" fmla="*/ 0 h 68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638" h="6866616">
                <a:moveTo>
                  <a:pt x="74" y="0"/>
                </a:moveTo>
                <a:lnTo>
                  <a:pt x="7772638" y="0"/>
                </a:lnTo>
                <a:lnTo>
                  <a:pt x="3789766" y="6866616"/>
                </a:lnTo>
                <a:lnTo>
                  <a:pt x="0" y="6866616"/>
                </a:lnTo>
                <a:lnTo>
                  <a:pt x="0" y="6863442"/>
                </a:lnTo>
                <a:lnTo>
                  <a:pt x="0" y="1"/>
                </a:lnTo>
                <a:lnTo>
                  <a:pt x="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9" dirty="0"/>
          </a:p>
        </p:txBody>
      </p:sp>
      <p:pic>
        <p:nvPicPr>
          <p:cNvPr id="11" name="Picture 7" descr="Znalezione obrazy dla zapytania vtb bank">
            <a:extLst>
              <a:ext uri="{FF2B5EF4-FFF2-40B4-BE49-F238E27FC236}">
                <a16:creationId xmlns:a16="http://schemas.microsoft.com/office/drawing/2014/main" id="{5236C2A2-04BC-4FA3-A154-D4D596D1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3" y="444766"/>
            <a:ext cx="1340077" cy="48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9EC3EA-7E3B-43BB-A4AA-A2C12D92A5A3}"/>
              </a:ext>
            </a:extLst>
          </p:cNvPr>
          <p:cNvGrpSpPr/>
          <p:nvPr/>
        </p:nvGrpSpPr>
        <p:grpSpPr>
          <a:xfrm>
            <a:off x="2942473" y="1907177"/>
            <a:ext cx="2770349" cy="4817807"/>
            <a:chOff x="3029564" y="1657660"/>
            <a:chExt cx="2428455" cy="501507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AAB04B-E70E-4D0E-8C7B-DF39F6A836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6727" y="1657660"/>
              <a:ext cx="2201292" cy="5015070"/>
            </a:xfrm>
            <a:prstGeom prst="line">
              <a:avLst/>
            </a:prstGeom>
            <a:noFill/>
            <a:ln w="15875">
              <a:solidFill>
                <a:srgbClr val="001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1B1CA1A-481D-49C6-8072-C1F8CF18A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6742" y="3505335"/>
              <a:ext cx="1383069" cy="3167395"/>
            </a:xfrm>
            <a:prstGeom prst="line">
              <a:avLst/>
            </a:prstGeom>
            <a:noFill/>
            <a:ln w="15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72ACE1-781B-42CE-B54D-1E8FC5C1B8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9564" y="4299009"/>
              <a:ext cx="1041910" cy="2373721"/>
            </a:xfrm>
            <a:prstGeom prst="line">
              <a:avLst/>
            </a:prstGeom>
            <a:noFill/>
            <a:ln w="15875">
              <a:solidFill>
                <a:srgbClr val="0D2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C05B75-2864-4BAB-A1AB-441E9921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21" y="2257391"/>
            <a:ext cx="2860490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18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8AB67CB-A75D-48EB-9444-030D74C947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397138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05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11419923" y="6487722"/>
            <a:ext cx="165110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067" smtClean="0">
                <a:solidFill>
                  <a:srgbClr val="FFFFFF"/>
                </a:solidFill>
              </a:rPr>
              <a:pPr/>
              <a:t>‹#›</a:t>
            </a:fld>
            <a:endParaRPr lang="ru-RU" sz="1067" dirty="0">
              <a:solidFill>
                <a:srgbClr val="FFFFFF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776428" y="50802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193860"/>
            <a:endParaRPr lang="ru-RU" sz="1067" dirty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8" name="Изображение 8">
            <a:extLst>
              <a:ext uri="{FF2B5EF4-FFF2-40B4-BE49-F238E27FC236}">
                <a16:creationId xmlns:a16="http://schemas.microsoft.com/office/drawing/2014/main" id="{B797639E-EEBB-4ECA-A9AE-3976105A0A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20045" r="13408" b="27065"/>
          <a:stretch/>
        </p:blipFill>
        <p:spPr>
          <a:xfrm>
            <a:off x="10776428" y="227221"/>
            <a:ext cx="872331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95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04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2A3D-BAAA-4B0A-9FEC-B8A909DF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6FFD3-2709-470D-A7DF-C193E0941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9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29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/>
          <p:cNvSpPr>
            <a:spLocks noGrp="1"/>
          </p:cNvSpPr>
          <p:nvPr>
            <p:ph type="title"/>
          </p:nvPr>
        </p:nvSpPr>
        <p:spPr bwMode="gray">
          <a:xfrm>
            <a:off x="158761" y="230191"/>
            <a:ext cx="11491891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"/>
          <p:cNvSpPr txBox="1">
            <a:spLocks/>
          </p:cNvSpPr>
          <p:nvPr/>
        </p:nvSpPr>
        <p:spPr bwMode="gray">
          <a:xfrm>
            <a:off x="11419923" y="6535204"/>
            <a:ext cx="70532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450" smtClean="0">
                <a:solidFill>
                  <a:srgbClr val="808080"/>
                </a:solidFill>
              </a:rPr>
              <a:pPr/>
              <a:t>‹#›</a:t>
            </a:fld>
            <a:endParaRPr lang="en-US" sz="450" dirty="0">
              <a:solidFill>
                <a:srgbClr val="808080"/>
              </a:solidFill>
            </a:endParaRPr>
          </a:p>
        </p:txBody>
      </p:sp>
      <p:sp>
        <p:nvSpPr>
          <p:cNvPr id="8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0718258" y="6535204"/>
            <a:ext cx="567463" cy="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671453"/>
            <a:r>
              <a:rPr lang="en-US" sz="450" dirty="0">
                <a:solidFill>
                  <a:srgbClr val="808080"/>
                </a:solidFill>
                <a:latin typeface="Arial"/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6479779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986500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76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CA58A7E-388B-45F7-BAD2-CDED6198577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E72006-A348-4050-AB13-6EC2C8B34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4827" y="-10019"/>
            <a:ext cx="9614286" cy="6731498"/>
          </a:xfrm>
          <a:prstGeom prst="rect">
            <a:avLst/>
          </a:prstGeom>
        </p:spPr>
      </p:pic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33577" y="3846279"/>
            <a:ext cx="78468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rgbClr val="808080"/>
                </a:solidFill>
                <a:latin typeface="Arial"/>
              </a:rPr>
              <a:t>Тип документа | Дата</a:t>
            </a: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5F02BE9E-B7AB-4770-9820-D22D619CEF80}"/>
              </a:ext>
            </a:extLst>
          </p:cNvPr>
          <p:cNvSpPr/>
          <p:nvPr/>
        </p:nvSpPr>
        <p:spPr>
          <a:xfrm>
            <a:off x="3" y="-8441"/>
            <a:ext cx="6794335" cy="6729919"/>
          </a:xfrm>
          <a:custGeom>
            <a:avLst/>
            <a:gdLst>
              <a:gd name="connsiteX0" fmla="*/ 74 w 7772638"/>
              <a:gd name="connsiteY0" fmla="*/ 0 h 6866616"/>
              <a:gd name="connsiteX1" fmla="*/ 7772638 w 7772638"/>
              <a:gd name="connsiteY1" fmla="*/ 0 h 6866616"/>
              <a:gd name="connsiteX2" fmla="*/ 3789766 w 7772638"/>
              <a:gd name="connsiteY2" fmla="*/ 6866616 h 6866616"/>
              <a:gd name="connsiteX3" fmla="*/ 0 w 7772638"/>
              <a:gd name="connsiteY3" fmla="*/ 6866616 h 6866616"/>
              <a:gd name="connsiteX4" fmla="*/ 0 w 7772638"/>
              <a:gd name="connsiteY4" fmla="*/ 6863442 h 6866616"/>
              <a:gd name="connsiteX5" fmla="*/ 0 w 7772638"/>
              <a:gd name="connsiteY5" fmla="*/ 1 h 6866616"/>
              <a:gd name="connsiteX6" fmla="*/ 74 w 7772638"/>
              <a:gd name="connsiteY6" fmla="*/ 0 h 68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638" h="6866616">
                <a:moveTo>
                  <a:pt x="74" y="0"/>
                </a:moveTo>
                <a:lnTo>
                  <a:pt x="7772638" y="0"/>
                </a:lnTo>
                <a:lnTo>
                  <a:pt x="3789766" y="6866616"/>
                </a:lnTo>
                <a:lnTo>
                  <a:pt x="0" y="6866616"/>
                </a:lnTo>
                <a:lnTo>
                  <a:pt x="0" y="6863442"/>
                </a:lnTo>
                <a:lnTo>
                  <a:pt x="0" y="1"/>
                </a:lnTo>
                <a:lnTo>
                  <a:pt x="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9" dirty="0">
              <a:solidFill>
                <a:srgbClr val="FFFFFF"/>
              </a:solidFill>
            </a:endParaRPr>
          </a:p>
        </p:txBody>
      </p:sp>
      <p:pic>
        <p:nvPicPr>
          <p:cNvPr id="11" name="Picture 7" descr="Znalezione obrazy dla zapytania vtb bank">
            <a:extLst>
              <a:ext uri="{FF2B5EF4-FFF2-40B4-BE49-F238E27FC236}">
                <a16:creationId xmlns:a16="http://schemas.microsoft.com/office/drawing/2014/main" id="{5236C2A2-04BC-4FA3-A154-D4D596D1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3" y="444766"/>
            <a:ext cx="1340077" cy="48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9EC3EA-7E3B-43BB-A4AA-A2C12D92A5A3}"/>
              </a:ext>
            </a:extLst>
          </p:cNvPr>
          <p:cNvGrpSpPr/>
          <p:nvPr/>
        </p:nvGrpSpPr>
        <p:grpSpPr>
          <a:xfrm>
            <a:off x="2942473" y="1907177"/>
            <a:ext cx="2770349" cy="4817807"/>
            <a:chOff x="3029564" y="1657660"/>
            <a:chExt cx="2428455" cy="501507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AAB04B-E70E-4D0E-8C7B-DF39F6A836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6727" y="1657660"/>
              <a:ext cx="2201292" cy="5015070"/>
            </a:xfrm>
            <a:prstGeom prst="line">
              <a:avLst/>
            </a:prstGeom>
            <a:noFill/>
            <a:ln w="15875">
              <a:solidFill>
                <a:srgbClr val="001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1B1CA1A-481D-49C6-8072-C1F8CF18A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6742" y="3505335"/>
              <a:ext cx="1383069" cy="3167395"/>
            </a:xfrm>
            <a:prstGeom prst="line">
              <a:avLst/>
            </a:prstGeom>
            <a:noFill/>
            <a:ln w="15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72ACE1-781B-42CE-B54D-1E8FC5C1B8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9564" y="4299009"/>
              <a:ext cx="1041910" cy="2373721"/>
            </a:xfrm>
            <a:prstGeom prst="line">
              <a:avLst/>
            </a:prstGeom>
            <a:noFill/>
            <a:ln w="15875">
              <a:solidFill>
                <a:srgbClr val="0D2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C05B75-2864-4BAB-A1AB-441E9921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21" y="2257391"/>
            <a:ext cx="2860490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663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27AE1BB-729E-45B0-BDA5-83003B76EC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550352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00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1419923" y="651663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mtClean="0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7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8AB67CB-A75D-48EB-9444-030D74C947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299141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24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11419923" y="6487722"/>
            <a:ext cx="165110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067" smtClean="0">
                <a:solidFill>
                  <a:srgbClr val="FFFFFF"/>
                </a:solidFill>
              </a:rPr>
              <a:pPr/>
              <a:t>‹#›</a:t>
            </a:fld>
            <a:endParaRPr lang="ru-RU" sz="1067" dirty="0">
              <a:solidFill>
                <a:srgbClr val="FFFFFF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776428" y="50802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193860"/>
            <a:endParaRPr lang="ru-RU" sz="1067" dirty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8" name="Изображение 8">
            <a:extLst>
              <a:ext uri="{FF2B5EF4-FFF2-40B4-BE49-F238E27FC236}">
                <a16:creationId xmlns:a16="http://schemas.microsoft.com/office/drawing/2014/main" id="{B797639E-EEBB-4ECA-A9AE-3976105A0A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20045" r="13408" b="27065"/>
          <a:stretch/>
        </p:blipFill>
        <p:spPr>
          <a:xfrm>
            <a:off x="10776428" y="227221"/>
            <a:ext cx="872331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6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04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2A3D-BAAA-4B0A-9FEC-B8A909DF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6FFD3-2709-470D-A7DF-C193E0941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11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748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/>
          <p:cNvSpPr>
            <a:spLocks noGrp="1"/>
          </p:cNvSpPr>
          <p:nvPr>
            <p:ph type="title"/>
          </p:nvPr>
        </p:nvSpPr>
        <p:spPr bwMode="gray">
          <a:xfrm>
            <a:off x="158761" y="230191"/>
            <a:ext cx="11491891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"/>
          <p:cNvSpPr txBox="1">
            <a:spLocks/>
          </p:cNvSpPr>
          <p:nvPr/>
        </p:nvSpPr>
        <p:spPr bwMode="gray">
          <a:xfrm>
            <a:off x="11419923" y="6535204"/>
            <a:ext cx="70532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450" smtClean="0">
                <a:solidFill>
                  <a:srgbClr val="808080"/>
                </a:solidFill>
              </a:rPr>
              <a:pPr/>
              <a:t>‹#›</a:t>
            </a:fld>
            <a:endParaRPr lang="en-US" sz="450" dirty="0">
              <a:solidFill>
                <a:srgbClr val="808080"/>
              </a:solidFill>
            </a:endParaRPr>
          </a:p>
        </p:txBody>
      </p:sp>
      <p:sp>
        <p:nvSpPr>
          <p:cNvPr id="8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0718258" y="6535204"/>
            <a:ext cx="567463" cy="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671453"/>
            <a:r>
              <a:rPr lang="en-US" sz="450" dirty="0">
                <a:solidFill>
                  <a:srgbClr val="808080"/>
                </a:solidFill>
                <a:latin typeface="Arial"/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211128939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4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74969" y="382986"/>
            <a:ext cx="6718264" cy="760157"/>
          </a:xfrm>
        </p:spPr>
        <p:txBody>
          <a:bodyPr/>
          <a:lstStyle/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66" y="2237381"/>
            <a:ext cx="5968333" cy="3737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17.03.2023</a:t>
            </a:fld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333333">
                    <a:tint val="75000"/>
                  </a:srgbClr>
                </a:solidFill>
              </a:rPr>
              <a:t>Размещение денежных средств в срочные депозиты «Овернайт»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74966" y="1490552"/>
            <a:ext cx="5968333" cy="2171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4643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27AE1BB-729E-45B0-BDA5-83003B76EC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062343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577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27AE1BB-729E-45B0-BDA5-83003B76EC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1419923" y="649288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000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ru-RU" sz="1000" baseline="0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471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77" y="1565"/>
          <a:ext cx="2074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72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7" y="1565"/>
                        <a:ext cx="2074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 hasCustomPrompt="1"/>
            <p:custDataLst>
              <p:tags r:id="rId3"/>
            </p:custDataLst>
          </p:nvPr>
        </p:nvSpPr>
        <p:spPr bwMode="auto">
          <a:xfrm>
            <a:off x="0" y="161777"/>
            <a:ext cx="11949113" cy="32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>
            <a:lvl1pPr>
              <a:defRPr sz="1700" b="1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940906" y="6335613"/>
            <a:ext cx="497880" cy="357856"/>
          </a:xfrm>
        </p:spPr>
        <p:txBody>
          <a:bodyPr/>
          <a:lstStyle>
            <a:lvl1pPr>
              <a:defRPr/>
            </a:lvl1pPr>
          </a:lstStyle>
          <a:p>
            <a:fld id="{93BAB17F-FED3-43E4-941A-B2E3B3A0363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82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>
            <a:extLst>
              <a:ext uri="{FF2B5EF4-FFF2-40B4-BE49-F238E27FC236}">
                <a16:creationId xmlns:a16="http://schemas.microsoft.com/office/drawing/2014/main" id="{7897B4BB-D3EF-4820-BFFB-B68CE6C5B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58758" y="230189"/>
            <a:ext cx="10471142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09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8AB67CB-A75D-48EB-9444-030D74C947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76057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601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8AB67CB-A75D-48EB-9444-030D74C947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11419923" y="6487722"/>
            <a:ext cx="165110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067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ru-RU" sz="1067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776428" y="50802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193860"/>
            <a:endParaRPr lang="ru-RU" sz="1067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pic>
        <p:nvPicPr>
          <p:cNvPr id="8" name="Изображение 8">
            <a:extLst>
              <a:ext uri="{FF2B5EF4-FFF2-40B4-BE49-F238E27FC236}">
                <a16:creationId xmlns:a16="http://schemas.microsoft.com/office/drawing/2014/main" id="{B797639E-EEBB-4ECA-A9AE-3976105A0A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20045" r="13408" b="27065"/>
          <a:stretch/>
        </p:blipFill>
        <p:spPr>
          <a:xfrm>
            <a:off x="10776428" y="227221"/>
            <a:ext cx="872331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13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04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2A3D-BAAA-4B0A-9FEC-B8A909DF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6FFD3-2709-470D-A7DF-C193E0941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625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/>
          <p:cNvSpPr>
            <a:spLocks noGrp="1"/>
          </p:cNvSpPr>
          <p:nvPr>
            <p:ph type="title"/>
          </p:nvPr>
        </p:nvSpPr>
        <p:spPr bwMode="gray">
          <a:xfrm>
            <a:off x="158761" y="230191"/>
            <a:ext cx="11491891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"/>
          <p:cNvSpPr txBox="1">
            <a:spLocks/>
          </p:cNvSpPr>
          <p:nvPr/>
        </p:nvSpPr>
        <p:spPr bwMode="gray">
          <a:xfrm>
            <a:off x="11419923" y="6535204"/>
            <a:ext cx="70532" cy="6925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450" smtClean="0">
                <a:solidFill>
                  <a:schemeClr val="accent6"/>
                </a:solidFill>
              </a:rPr>
              <a:pPr lvl="0"/>
              <a:t>‹#›</a:t>
            </a:fld>
            <a:endParaRPr lang="en-US" sz="450" dirty="0">
              <a:solidFill>
                <a:schemeClr val="accent6"/>
              </a:solidFill>
            </a:endParaRPr>
          </a:p>
        </p:txBody>
      </p:sp>
      <p:sp>
        <p:nvSpPr>
          <p:cNvPr id="8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0718258" y="6535204"/>
            <a:ext cx="567463" cy="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671453"/>
            <a:r>
              <a:rPr lang="en-US" sz="450" baseline="0" noProof="0" dirty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48258328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8" y="0"/>
          <a:ext cx="207450" cy="15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098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" y="0"/>
                        <a:ext cx="207450" cy="155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8" descr="VTB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lum bright="-12000" contrast="-6000"/>
          </a:blip>
          <a:srcRect/>
          <a:stretch>
            <a:fillRect/>
          </a:stretch>
        </p:blipFill>
        <p:spPr bwMode="auto">
          <a:xfrm>
            <a:off x="10138112" y="191379"/>
            <a:ext cx="1599437" cy="46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9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0" y="48"/>
            <a:ext cx="11949113" cy="756166"/>
          </a:xfrm>
          <a:prstGeom prst="rect">
            <a:avLst/>
          </a:prstGeom>
          <a:solidFill>
            <a:srgbClr val="D4E1F0"/>
          </a:solidFill>
          <a:ln>
            <a:noFill/>
          </a:ln>
        </p:spPr>
        <p:txBody>
          <a:bodyPr wrap="none" lIns="89524" tIns="44766" rIns="89524" bIns="44766" anchor="ctr"/>
          <a:lstStyle/>
          <a:p>
            <a:pPr algn="ctr" eaLnBrk="0" hangingPunct="0">
              <a:defRPr/>
            </a:pPr>
            <a:endParaRPr lang="ru-RU" sz="2400" b="1" dirty="0">
              <a:solidFill>
                <a:srgbClr val="0A2973"/>
              </a:solidFill>
              <a:sym typeface="Arial"/>
            </a:endParaRP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8" y="0"/>
          <a:ext cx="207450" cy="15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099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" y="0"/>
                        <a:ext cx="207450" cy="155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2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0331056" y="6498452"/>
            <a:ext cx="1618110" cy="1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24" tIns="44766" rIns="89524" bIns="44766" anchor="b">
            <a:spAutoFit/>
          </a:bodyPr>
          <a:lstStyle/>
          <a:p>
            <a:pPr algn="r" eaLnBrk="0" hangingPunct="0">
              <a:defRPr/>
            </a:pPr>
            <a:r>
              <a:rPr lang="en-US" sz="700" dirty="0">
                <a:solidFill>
                  <a:srgbClr val="0A2973"/>
                </a:solidFill>
                <a:sym typeface="Arial"/>
              </a:rPr>
              <a:t> </a:t>
            </a:r>
            <a:fld id="{F184DBEE-18CC-4711-BA27-5B210905AF2B}" type="slidenum">
              <a:rPr lang="en-US" sz="700">
                <a:solidFill>
                  <a:srgbClr val="0A2973"/>
                </a:solidFill>
                <a:sym typeface="Arial"/>
              </a:rPr>
              <a:pPr algn="r" eaLnBrk="0" hangingPunct="0">
                <a:defRPr/>
              </a:pPr>
              <a:t>‹#›</a:t>
            </a:fld>
            <a:endParaRPr lang="en-US" sz="700" dirty="0">
              <a:solidFill>
                <a:srgbClr val="0A2973"/>
              </a:solidFill>
              <a:effectLst>
                <a:outerShdw blurRad="38100" dist="38100" dir="2700000" algn="tl">
                  <a:srgbClr val="C0C0C0"/>
                </a:outerShdw>
              </a:effectLst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29" y="73143"/>
            <a:ext cx="11528001" cy="3385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173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>
            <a:extLst>
              <a:ext uri="{FF2B5EF4-FFF2-40B4-BE49-F238E27FC236}">
                <a16:creationId xmlns:a16="http://schemas.microsoft.com/office/drawing/2014/main" id="{7897B4BB-D3EF-4820-BFFB-B68CE6C5B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58758" y="230189"/>
            <a:ext cx="10471142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8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406418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57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CA58A7E-388B-45F7-BAD2-CDED6198577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E72006-A348-4050-AB13-6EC2C8B34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4827" y="-10019"/>
            <a:ext cx="9614286" cy="6731498"/>
          </a:xfrm>
          <a:prstGeom prst="rect">
            <a:avLst/>
          </a:prstGeom>
        </p:spPr>
      </p:pic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33577" y="3846279"/>
            <a:ext cx="78468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rgbClr val="808080"/>
                </a:solidFill>
                <a:latin typeface="Arial"/>
              </a:rPr>
              <a:t>Тип документа | Дата</a:t>
            </a: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5F02BE9E-B7AB-4770-9820-D22D619CEF80}"/>
              </a:ext>
            </a:extLst>
          </p:cNvPr>
          <p:cNvSpPr/>
          <p:nvPr/>
        </p:nvSpPr>
        <p:spPr>
          <a:xfrm>
            <a:off x="3" y="-8441"/>
            <a:ext cx="6794335" cy="6729919"/>
          </a:xfrm>
          <a:custGeom>
            <a:avLst/>
            <a:gdLst>
              <a:gd name="connsiteX0" fmla="*/ 74 w 7772638"/>
              <a:gd name="connsiteY0" fmla="*/ 0 h 6866616"/>
              <a:gd name="connsiteX1" fmla="*/ 7772638 w 7772638"/>
              <a:gd name="connsiteY1" fmla="*/ 0 h 6866616"/>
              <a:gd name="connsiteX2" fmla="*/ 3789766 w 7772638"/>
              <a:gd name="connsiteY2" fmla="*/ 6866616 h 6866616"/>
              <a:gd name="connsiteX3" fmla="*/ 0 w 7772638"/>
              <a:gd name="connsiteY3" fmla="*/ 6866616 h 6866616"/>
              <a:gd name="connsiteX4" fmla="*/ 0 w 7772638"/>
              <a:gd name="connsiteY4" fmla="*/ 6863442 h 6866616"/>
              <a:gd name="connsiteX5" fmla="*/ 0 w 7772638"/>
              <a:gd name="connsiteY5" fmla="*/ 1 h 6866616"/>
              <a:gd name="connsiteX6" fmla="*/ 74 w 7772638"/>
              <a:gd name="connsiteY6" fmla="*/ 0 h 68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638" h="6866616">
                <a:moveTo>
                  <a:pt x="74" y="0"/>
                </a:moveTo>
                <a:lnTo>
                  <a:pt x="7772638" y="0"/>
                </a:lnTo>
                <a:lnTo>
                  <a:pt x="3789766" y="6866616"/>
                </a:lnTo>
                <a:lnTo>
                  <a:pt x="0" y="6866616"/>
                </a:lnTo>
                <a:lnTo>
                  <a:pt x="0" y="6863442"/>
                </a:lnTo>
                <a:lnTo>
                  <a:pt x="0" y="1"/>
                </a:lnTo>
                <a:lnTo>
                  <a:pt x="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9" dirty="0">
              <a:solidFill>
                <a:srgbClr val="FFFFFF"/>
              </a:solidFill>
            </a:endParaRPr>
          </a:p>
        </p:txBody>
      </p:sp>
      <p:pic>
        <p:nvPicPr>
          <p:cNvPr id="11" name="Picture 7" descr="Znalezione obrazy dla zapytania vtb bank">
            <a:extLst>
              <a:ext uri="{FF2B5EF4-FFF2-40B4-BE49-F238E27FC236}">
                <a16:creationId xmlns:a16="http://schemas.microsoft.com/office/drawing/2014/main" id="{5236C2A2-04BC-4FA3-A154-D4D596D1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3" y="444766"/>
            <a:ext cx="1340077" cy="48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9EC3EA-7E3B-43BB-A4AA-A2C12D92A5A3}"/>
              </a:ext>
            </a:extLst>
          </p:cNvPr>
          <p:cNvGrpSpPr/>
          <p:nvPr/>
        </p:nvGrpSpPr>
        <p:grpSpPr>
          <a:xfrm>
            <a:off x="2942473" y="1907177"/>
            <a:ext cx="2770349" cy="4817807"/>
            <a:chOff x="3029564" y="1657660"/>
            <a:chExt cx="2428455" cy="501507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AAB04B-E70E-4D0E-8C7B-DF39F6A836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6727" y="1657660"/>
              <a:ext cx="2201292" cy="5015070"/>
            </a:xfrm>
            <a:prstGeom prst="line">
              <a:avLst/>
            </a:prstGeom>
            <a:noFill/>
            <a:ln w="15875">
              <a:solidFill>
                <a:srgbClr val="001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1B1CA1A-481D-49C6-8072-C1F8CF18A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6742" y="3505335"/>
              <a:ext cx="1383069" cy="3167395"/>
            </a:xfrm>
            <a:prstGeom prst="line">
              <a:avLst/>
            </a:prstGeom>
            <a:noFill/>
            <a:ln w="15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72ACE1-781B-42CE-B54D-1E8FC5C1B8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9564" y="4299009"/>
              <a:ext cx="1041910" cy="2373721"/>
            </a:xfrm>
            <a:prstGeom prst="line">
              <a:avLst/>
            </a:prstGeom>
            <a:noFill/>
            <a:ln w="15875">
              <a:solidFill>
                <a:srgbClr val="0D2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C05B75-2864-4BAB-A1AB-441E9921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21" y="2257391"/>
            <a:ext cx="2860490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4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27AE1BB-729E-45B0-BDA5-83003B76EC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142320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81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1419923" y="649288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mtClean="0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0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slideLayout" Target="../slideLayouts/slideLayout10.xml"/><Relationship Id="rId7" Type="http://schemas.openxmlformats.org/officeDocument/2006/relationships/vmlDrawing" Target="../drawings/vmlDrawing7.v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2.xml"/><Relationship Id="rId10" Type="http://schemas.openxmlformats.org/officeDocument/2006/relationships/oleObject" Target="../embeddings/oleObject8.bin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23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vmlDrawing" Target="../drawings/vmlDrawing12.v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1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610576410"/>
              </p:ext>
            </p:extLst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739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1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8" y="230189"/>
            <a:ext cx="104711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58758" y="45284"/>
            <a:ext cx="61234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58758" y="666162"/>
            <a:ext cx="101625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200" baseline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  <a:endParaRPr lang="ru-RU" sz="2200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9" y="6313983"/>
            <a:ext cx="1149189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aseline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58759" y="6477496"/>
            <a:ext cx="954113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812841" indent="-812841" defTabSz="1193860">
              <a:tabLst>
                <a:tab pos="840359" algn="l"/>
              </a:tabLst>
            </a:pPr>
            <a:r>
              <a:rPr lang="ru-RU" sz="1000" baseline="0" dirty="0">
                <a:solidFill>
                  <a:schemeClr val="accent6"/>
                </a:solidFill>
                <a:latin typeface="+mn-lt"/>
                <a:ea typeface="+mn-ea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36838" y="1951380"/>
            <a:ext cx="5736421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00" b="1" baseline="0" dirty="0">
                  <a:solidFill>
                    <a:schemeClr val="accent4"/>
                  </a:solidFill>
                  <a:latin typeface="+mn-lt"/>
                  <a:ea typeface="+mn-ea"/>
                </a:rPr>
                <a:t>Название документа</a:t>
              </a:r>
            </a:p>
            <a:p>
              <a:r>
                <a:rPr lang="ru-RU" sz="160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028232" y="667386"/>
            <a:ext cx="622414" cy="191912"/>
            <a:chOff x="8273985" y="285750"/>
            <a:chExt cx="466790" cy="191912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73985" y="285750"/>
              <a:ext cx="466790" cy="19191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rgbClr val="002960"/>
                </a:buClr>
              </a:pPr>
              <a:r>
                <a:rPr lang="ru-RU" sz="1067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73985" y="285750"/>
              <a:ext cx="0" cy="191912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73985" y="477662"/>
              <a:ext cx="46679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Изображение 10">
            <a:extLst>
              <a:ext uri="{FF2B5EF4-FFF2-40B4-BE49-F238E27FC236}">
                <a16:creationId xmlns:a16="http://schemas.microsoft.com/office/drawing/2014/main" id="{E45AB555-D6ED-4AD4-B929-895DDFCFE94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20657" r="16398" b="28627"/>
          <a:stretch/>
        </p:blipFill>
        <p:spPr>
          <a:xfrm>
            <a:off x="10781227" y="230189"/>
            <a:ext cx="83343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4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90" r:id="rId6"/>
    <p:sldLayoutId id="2147483691" r:id="rId7"/>
  </p:sldLayoutIdLst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2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258246" indent="-256130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600" baseline="0">
          <a:solidFill>
            <a:schemeClr val="tx1"/>
          </a:solidFill>
          <a:latin typeface="+mn-lt"/>
        </a:defRPr>
      </a:lvl2pPr>
      <a:lvl3pPr marL="609630" indent="-349268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819192" indent="-207444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 baseline="0">
          <a:solidFill>
            <a:schemeClr val="tx1"/>
          </a:solidFill>
          <a:latin typeface="+mn-lt"/>
        </a:defRPr>
      </a:lvl4pPr>
      <a:lvl5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83928008"/>
              </p:ext>
            </p:extLst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33" name="Слайд think-cell" r:id="rId10" imgW="270" imgH="270" progId="TCLayout.ActiveDocument.1">
                  <p:embed/>
                </p:oleObj>
              </mc:Choice>
              <mc:Fallback>
                <p:oleObj name="Слайд think-cell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8" y="230189"/>
            <a:ext cx="104711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58758" y="45284"/>
            <a:ext cx="61234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58758" y="666162"/>
            <a:ext cx="101625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200" dirty="0">
                <a:solidFill>
                  <a:srgbClr val="808080"/>
                </a:solidFill>
                <a:latin typeface="Arial"/>
              </a:rPr>
              <a:t>Subtitle</a:t>
            </a:r>
            <a:endParaRPr lang="ru-RU" sz="22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9" y="6313983"/>
            <a:ext cx="1149189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808080"/>
                </a:solidFill>
                <a:latin typeface="Arial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58759" y="6477496"/>
            <a:ext cx="954113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812841" indent="-812841" defTabSz="1193860">
              <a:tabLst>
                <a:tab pos="840359" algn="l"/>
              </a:tabLst>
            </a:pPr>
            <a:r>
              <a:rPr lang="ru-RU" sz="1000" dirty="0">
                <a:solidFill>
                  <a:srgbClr val="808080"/>
                </a:solidFill>
                <a:latin typeface="Arial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36838" y="1951380"/>
            <a:ext cx="5736421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A2896"/>
                  </a:solidFill>
                  <a:latin typeface="Arial"/>
                </a:rPr>
                <a:t>Название документа</a:t>
              </a:r>
            </a:p>
            <a:p>
              <a:r>
                <a:rPr lang="ru-RU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028232" y="667386"/>
            <a:ext cx="622414" cy="191912"/>
            <a:chOff x="8273985" y="285750"/>
            <a:chExt cx="466790" cy="191912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73985" y="285750"/>
              <a:ext cx="466790" cy="19191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rgbClr val="002960"/>
                </a:buClr>
              </a:pPr>
              <a:r>
                <a:rPr lang="ru-RU" sz="1067" dirty="0">
                  <a:solidFill>
                    <a:srgbClr val="808080"/>
                  </a:solidFill>
                  <a:latin typeface="Arial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73985" y="285750"/>
              <a:ext cx="0" cy="191912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73985" y="477662"/>
              <a:ext cx="46679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Изображение 10">
            <a:extLst>
              <a:ext uri="{FF2B5EF4-FFF2-40B4-BE49-F238E27FC236}">
                <a16:creationId xmlns:a16="http://schemas.microsoft.com/office/drawing/2014/main" id="{E45AB555-D6ED-4AD4-B929-895DDFCFE94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20657" r="16398" b="28627"/>
          <a:stretch/>
        </p:blipFill>
        <p:spPr>
          <a:xfrm>
            <a:off x="10781227" y="230189"/>
            <a:ext cx="83343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2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258246" indent="-256130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600" baseline="0">
          <a:solidFill>
            <a:schemeClr val="tx1"/>
          </a:solidFill>
          <a:latin typeface="+mn-lt"/>
        </a:defRPr>
      </a:lvl2pPr>
      <a:lvl3pPr marL="609630" indent="-349268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819192" indent="-207444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 baseline="0">
          <a:solidFill>
            <a:schemeClr val="tx1"/>
          </a:solidFill>
          <a:latin typeface="+mn-lt"/>
        </a:defRPr>
      </a:lvl4pPr>
      <a:lvl5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734893146"/>
              </p:ext>
            </p:extLst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52" name="Слайд think-cell" r:id="rId14" imgW="270" imgH="270" progId="TCLayout.ActiveDocument.1">
                  <p:embed/>
                </p:oleObj>
              </mc:Choice>
              <mc:Fallback>
                <p:oleObj name="Слайд think-cell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3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8" y="230189"/>
            <a:ext cx="104711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58758" y="45284"/>
            <a:ext cx="61234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58758" y="666162"/>
            <a:ext cx="101625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200" dirty="0">
                <a:solidFill>
                  <a:srgbClr val="808080"/>
                </a:solidFill>
                <a:latin typeface="Arial"/>
              </a:rPr>
              <a:t>Subtitle</a:t>
            </a:r>
            <a:endParaRPr lang="ru-RU" sz="22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9" y="6313983"/>
            <a:ext cx="1149189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808080"/>
                </a:solidFill>
                <a:latin typeface="Arial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58759" y="6477496"/>
            <a:ext cx="954113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812841" indent="-812841" defTabSz="1193860">
              <a:tabLst>
                <a:tab pos="840359" algn="l"/>
              </a:tabLst>
            </a:pPr>
            <a:r>
              <a:rPr lang="ru-RU" sz="1000" dirty="0">
                <a:solidFill>
                  <a:srgbClr val="808080"/>
                </a:solidFill>
                <a:latin typeface="Arial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36838" y="1951380"/>
            <a:ext cx="5736421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A2896"/>
                  </a:solidFill>
                  <a:latin typeface="Arial"/>
                </a:rPr>
                <a:t>Название документа</a:t>
              </a:r>
            </a:p>
            <a:p>
              <a:r>
                <a:rPr lang="ru-RU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028232" y="667386"/>
            <a:ext cx="622414" cy="191912"/>
            <a:chOff x="8273985" y="285750"/>
            <a:chExt cx="466790" cy="191912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73985" y="285750"/>
              <a:ext cx="466790" cy="19191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rgbClr val="002960"/>
                </a:buClr>
              </a:pPr>
              <a:r>
                <a:rPr lang="ru-RU" sz="1067" dirty="0">
                  <a:solidFill>
                    <a:srgbClr val="808080"/>
                  </a:solidFill>
                  <a:latin typeface="Arial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73985" y="285750"/>
              <a:ext cx="0" cy="191912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73985" y="477662"/>
              <a:ext cx="46679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Изображение 10">
            <a:extLst>
              <a:ext uri="{FF2B5EF4-FFF2-40B4-BE49-F238E27FC236}">
                <a16:creationId xmlns:a16="http://schemas.microsoft.com/office/drawing/2014/main" id="{E45AB555-D6ED-4AD4-B929-895DDFCFE94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20657" r="16398" b="28627"/>
          <a:stretch/>
        </p:blipFill>
        <p:spPr>
          <a:xfrm>
            <a:off x="10781227" y="230189"/>
            <a:ext cx="833438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2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2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258246" indent="-256130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600" baseline="0">
          <a:solidFill>
            <a:schemeClr val="tx1"/>
          </a:solidFill>
          <a:latin typeface="+mn-lt"/>
        </a:defRPr>
      </a:lvl2pPr>
      <a:lvl3pPr marL="609630" indent="-349268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819192" indent="-207444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 baseline="0">
          <a:solidFill>
            <a:schemeClr val="tx1"/>
          </a:solidFill>
          <a:latin typeface="+mn-lt"/>
        </a:defRPr>
      </a:lvl4pPr>
      <a:lvl5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34.xml"/><Relationship Id="rId7" Type="http://schemas.openxmlformats.org/officeDocument/2006/relationships/oleObject" Target="../embeddings/oleObject19.bin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3.png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40.xml"/><Relationship Id="rId7" Type="http://schemas.openxmlformats.org/officeDocument/2006/relationships/image" Target="../media/image17.jp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3.png"/><Relationship Id="rId5" Type="http://schemas.openxmlformats.org/officeDocument/2006/relationships/image" Target="../media/image16.jfi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20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9.jpe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6.xml"/><Relationship Id="rId7" Type="http://schemas.openxmlformats.org/officeDocument/2006/relationships/image" Target="../media/image2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29"/>
            <a:ext cx="11949113" cy="6733504"/>
          </a:xfrm>
          <a:prstGeom prst="rect">
            <a:avLst/>
          </a:prstGeom>
        </p:spPr>
      </p:pic>
      <p:graphicFrame>
        <p:nvGraphicFramePr>
          <p:cNvPr id="27" name="Object 26" hidden="1">
            <a:extLst>
              <a:ext uri="{FF2B5EF4-FFF2-40B4-BE49-F238E27FC236}">
                <a16:creationId xmlns:a16="http://schemas.microsoft.com/office/drawing/2014/main" id="{A7E9AFB6-BDB4-4A3A-AE72-CAEDAF2C8FDF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94832" y="1637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81" name="Слайд think-cell" r:id="rId7" imgW="395" imgH="396" progId="TCLayout.ActiveDocument.1">
                  <p:embed/>
                </p:oleObj>
              </mc:Choice>
              <mc:Fallback>
                <p:oleObj name="Слайд think-cell" r:id="rId7" imgW="395" imgH="396" progId="TCLayout.ActiveDocument.1">
                  <p:embed/>
                  <p:pic>
                    <p:nvPicPr>
                      <p:cNvPr id="27" name="Object 26" hidden="1">
                        <a:extLst>
                          <a:ext uri="{FF2B5EF4-FFF2-40B4-BE49-F238E27FC236}">
                            <a16:creationId xmlns:a16="http://schemas.microsoft.com/office/drawing/2014/main" id="{A7E9AFB6-BDB4-4A3A-AE72-CAEDAF2C8F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4832" y="1637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7EAD2048-CCAA-4B64-B307-8CD2D0F65A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3641" y="50"/>
            <a:ext cx="119063" cy="1587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200" b="1" dirty="0">
              <a:solidFill>
                <a:srgbClr val="333333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61" name="Title 1">
            <a:extLst>
              <a:ext uri="{FF2B5EF4-FFF2-40B4-BE49-F238E27FC236}">
                <a16:creationId xmlns:a16="http://schemas.microsoft.com/office/drawing/2014/main" id="{B5B82B39-FA39-4517-A727-7BE6AAEA7F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7694" y="94652"/>
            <a:ext cx="11337416" cy="276999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r>
              <a:rPr lang="ru-RU" sz="1800" kern="12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ВТБ Армения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B8E10D-2EA0-42D9-8D90-DBE131E4DEAA}"/>
              </a:ext>
            </a:extLst>
          </p:cNvPr>
          <p:cNvSpPr txBox="1"/>
          <p:nvPr/>
        </p:nvSpPr>
        <p:spPr>
          <a:xfrm>
            <a:off x="5245433" y="621037"/>
            <a:ext cx="34752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258246" lvl="1" indent="-256130" defTabSz="1193860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Ценности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248B7D0E-879C-4BF2-8A0D-571098ABDAA2}"/>
              </a:ext>
            </a:extLst>
          </p:cNvPr>
          <p:cNvGrpSpPr/>
          <p:nvPr/>
        </p:nvGrpSpPr>
        <p:grpSpPr>
          <a:xfrm rot="10800000">
            <a:off x="161926" y="450570"/>
            <a:ext cx="11393232" cy="581917"/>
            <a:chOff x="7518749" y="1187391"/>
            <a:chExt cx="4338862" cy="506582"/>
          </a:xfrm>
        </p:grpSpPr>
        <p:sp>
          <p:nvSpPr>
            <p:cNvPr id="64" name="Freeform: Shape 6">
              <a:extLst>
                <a:ext uri="{FF2B5EF4-FFF2-40B4-BE49-F238E27FC236}">
                  <a16:creationId xmlns:a16="http://schemas.microsoft.com/office/drawing/2014/main" id="{80CA7EE1-C806-48E4-AB48-03B0FA0558EC}"/>
                </a:ext>
              </a:extLst>
            </p:cNvPr>
            <p:cNvSpPr>
              <a:spLocks/>
            </p:cNvSpPr>
            <p:nvPr/>
          </p:nvSpPr>
          <p:spPr>
            <a:xfrm flipH="1">
              <a:off x="7518749" y="1187392"/>
              <a:ext cx="4198811" cy="506581"/>
            </a:xfrm>
            <a:custGeom>
              <a:avLst/>
              <a:gdLst>
                <a:gd name="connsiteX0" fmla="*/ 311236 w 6224306"/>
                <a:gd name="connsiteY0" fmla="*/ 0 h 622472"/>
                <a:gd name="connsiteX1" fmla="*/ 968865 w 6224306"/>
                <a:gd name="connsiteY1" fmla="*/ 0 h 622472"/>
                <a:gd name="connsiteX2" fmla="*/ 1469856 w 6224306"/>
                <a:gd name="connsiteY2" fmla="*/ 0 h 622472"/>
                <a:gd name="connsiteX3" fmla="*/ 1936731 w 6224306"/>
                <a:gd name="connsiteY3" fmla="*/ 0 h 622472"/>
                <a:gd name="connsiteX4" fmla="*/ 2127485 w 6224306"/>
                <a:gd name="connsiteY4" fmla="*/ 0 h 622472"/>
                <a:gd name="connsiteX5" fmla="*/ 2581960 w 6224306"/>
                <a:gd name="connsiteY5" fmla="*/ 0 h 622472"/>
                <a:gd name="connsiteX6" fmla="*/ 3095351 w 6224306"/>
                <a:gd name="connsiteY6" fmla="*/ 0 h 622472"/>
                <a:gd name="connsiteX7" fmla="*/ 3740580 w 6224306"/>
                <a:gd name="connsiteY7" fmla="*/ 0 h 622472"/>
                <a:gd name="connsiteX8" fmla="*/ 4050345 w 6224306"/>
                <a:gd name="connsiteY8" fmla="*/ 0 h 622472"/>
                <a:gd name="connsiteX9" fmla="*/ 5065686 w 6224306"/>
                <a:gd name="connsiteY9" fmla="*/ 0 h 622472"/>
                <a:gd name="connsiteX10" fmla="*/ 5208965 w 6224306"/>
                <a:gd name="connsiteY10" fmla="*/ 0 h 622472"/>
                <a:gd name="connsiteX11" fmla="*/ 6224306 w 6224306"/>
                <a:gd name="connsiteY11" fmla="*/ 0 h 622472"/>
                <a:gd name="connsiteX12" fmla="*/ 6000428 w 6224306"/>
                <a:gd name="connsiteY12" fmla="*/ 622472 h 622472"/>
                <a:gd name="connsiteX13" fmla="*/ 4985087 w 6224306"/>
                <a:gd name="connsiteY13" fmla="*/ 622472 h 622472"/>
                <a:gd name="connsiteX14" fmla="*/ 4841808 w 6224306"/>
                <a:gd name="connsiteY14" fmla="*/ 622472 h 622472"/>
                <a:gd name="connsiteX15" fmla="*/ 3826467 w 6224306"/>
                <a:gd name="connsiteY15" fmla="*/ 622472 h 622472"/>
                <a:gd name="connsiteX16" fmla="*/ 3516702 w 6224306"/>
                <a:gd name="connsiteY16" fmla="*/ 622472 h 622472"/>
                <a:gd name="connsiteX17" fmla="*/ 3095351 w 6224306"/>
                <a:gd name="connsiteY17" fmla="*/ 622472 h 622472"/>
                <a:gd name="connsiteX18" fmla="*/ 2358082 w 6224306"/>
                <a:gd name="connsiteY18" fmla="*/ 622472 h 622472"/>
                <a:gd name="connsiteX19" fmla="*/ 1936731 w 6224306"/>
                <a:gd name="connsiteY19" fmla="*/ 622472 h 622472"/>
                <a:gd name="connsiteX20" fmla="*/ 1903607 w 6224306"/>
                <a:gd name="connsiteY20" fmla="*/ 622472 h 622472"/>
                <a:gd name="connsiteX21" fmla="*/ 1469856 w 6224306"/>
                <a:gd name="connsiteY21" fmla="*/ 622472 h 622472"/>
                <a:gd name="connsiteX22" fmla="*/ 744987 w 6224306"/>
                <a:gd name="connsiteY22" fmla="*/ 622472 h 622472"/>
                <a:gd name="connsiteX23" fmla="*/ 311236 w 6224306"/>
                <a:gd name="connsiteY23" fmla="*/ 622472 h 622472"/>
                <a:gd name="connsiteX24" fmla="*/ 0 w 6224306"/>
                <a:gd name="connsiteY24" fmla="*/ 311236 h 622472"/>
                <a:gd name="connsiteX25" fmla="*/ 311236 w 6224306"/>
                <a:gd name="connsiteY25" fmla="*/ 0 h 622472"/>
                <a:gd name="connsiteX0" fmla="*/ 311236 w 6595843"/>
                <a:gd name="connsiteY0" fmla="*/ 0 h 631786"/>
                <a:gd name="connsiteX1" fmla="*/ 968865 w 6595843"/>
                <a:gd name="connsiteY1" fmla="*/ 0 h 631786"/>
                <a:gd name="connsiteX2" fmla="*/ 1469856 w 6595843"/>
                <a:gd name="connsiteY2" fmla="*/ 0 h 631786"/>
                <a:gd name="connsiteX3" fmla="*/ 1936731 w 6595843"/>
                <a:gd name="connsiteY3" fmla="*/ 0 h 631786"/>
                <a:gd name="connsiteX4" fmla="*/ 2127485 w 6595843"/>
                <a:gd name="connsiteY4" fmla="*/ 0 h 631786"/>
                <a:gd name="connsiteX5" fmla="*/ 2581960 w 6595843"/>
                <a:gd name="connsiteY5" fmla="*/ 0 h 631786"/>
                <a:gd name="connsiteX6" fmla="*/ 3095351 w 6595843"/>
                <a:gd name="connsiteY6" fmla="*/ 0 h 631786"/>
                <a:gd name="connsiteX7" fmla="*/ 3740580 w 6595843"/>
                <a:gd name="connsiteY7" fmla="*/ 0 h 631786"/>
                <a:gd name="connsiteX8" fmla="*/ 4050345 w 6595843"/>
                <a:gd name="connsiteY8" fmla="*/ 0 h 631786"/>
                <a:gd name="connsiteX9" fmla="*/ 5065686 w 6595843"/>
                <a:gd name="connsiteY9" fmla="*/ 0 h 631786"/>
                <a:gd name="connsiteX10" fmla="*/ 5208965 w 6595843"/>
                <a:gd name="connsiteY10" fmla="*/ 0 h 631786"/>
                <a:gd name="connsiteX11" fmla="*/ 6224306 w 6595843"/>
                <a:gd name="connsiteY11" fmla="*/ 0 h 631786"/>
                <a:gd name="connsiteX12" fmla="*/ 6595843 w 6595843"/>
                <a:gd name="connsiteY12" fmla="*/ 631786 h 631786"/>
                <a:gd name="connsiteX13" fmla="*/ 4985087 w 6595843"/>
                <a:gd name="connsiteY13" fmla="*/ 622472 h 631786"/>
                <a:gd name="connsiteX14" fmla="*/ 4841808 w 6595843"/>
                <a:gd name="connsiteY14" fmla="*/ 622472 h 631786"/>
                <a:gd name="connsiteX15" fmla="*/ 3826467 w 6595843"/>
                <a:gd name="connsiteY15" fmla="*/ 622472 h 631786"/>
                <a:gd name="connsiteX16" fmla="*/ 3516702 w 6595843"/>
                <a:gd name="connsiteY16" fmla="*/ 622472 h 631786"/>
                <a:gd name="connsiteX17" fmla="*/ 3095351 w 6595843"/>
                <a:gd name="connsiteY17" fmla="*/ 622472 h 631786"/>
                <a:gd name="connsiteX18" fmla="*/ 2358082 w 6595843"/>
                <a:gd name="connsiteY18" fmla="*/ 622472 h 631786"/>
                <a:gd name="connsiteX19" fmla="*/ 1936731 w 6595843"/>
                <a:gd name="connsiteY19" fmla="*/ 622472 h 631786"/>
                <a:gd name="connsiteX20" fmla="*/ 1903607 w 6595843"/>
                <a:gd name="connsiteY20" fmla="*/ 622472 h 631786"/>
                <a:gd name="connsiteX21" fmla="*/ 1469856 w 6595843"/>
                <a:gd name="connsiteY21" fmla="*/ 622472 h 631786"/>
                <a:gd name="connsiteX22" fmla="*/ 744987 w 6595843"/>
                <a:gd name="connsiteY22" fmla="*/ 622472 h 631786"/>
                <a:gd name="connsiteX23" fmla="*/ 311236 w 6595843"/>
                <a:gd name="connsiteY23" fmla="*/ 622472 h 631786"/>
                <a:gd name="connsiteX24" fmla="*/ 0 w 6595843"/>
                <a:gd name="connsiteY24" fmla="*/ 311236 h 631786"/>
                <a:gd name="connsiteX25" fmla="*/ 311236 w 6595843"/>
                <a:gd name="connsiteY25" fmla="*/ 0 h 631786"/>
                <a:gd name="connsiteX0" fmla="*/ 311236 w 6513147"/>
                <a:gd name="connsiteY0" fmla="*/ 0 h 624801"/>
                <a:gd name="connsiteX1" fmla="*/ 968865 w 6513147"/>
                <a:gd name="connsiteY1" fmla="*/ 0 h 624801"/>
                <a:gd name="connsiteX2" fmla="*/ 1469856 w 6513147"/>
                <a:gd name="connsiteY2" fmla="*/ 0 h 624801"/>
                <a:gd name="connsiteX3" fmla="*/ 1936731 w 6513147"/>
                <a:gd name="connsiteY3" fmla="*/ 0 h 624801"/>
                <a:gd name="connsiteX4" fmla="*/ 2127485 w 6513147"/>
                <a:gd name="connsiteY4" fmla="*/ 0 h 624801"/>
                <a:gd name="connsiteX5" fmla="*/ 2581960 w 6513147"/>
                <a:gd name="connsiteY5" fmla="*/ 0 h 624801"/>
                <a:gd name="connsiteX6" fmla="*/ 3095351 w 6513147"/>
                <a:gd name="connsiteY6" fmla="*/ 0 h 624801"/>
                <a:gd name="connsiteX7" fmla="*/ 3740580 w 6513147"/>
                <a:gd name="connsiteY7" fmla="*/ 0 h 624801"/>
                <a:gd name="connsiteX8" fmla="*/ 4050345 w 6513147"/>
                <a:gd name="connsiteY8" fmla="*/ 0 h 624801"/>
                <a:gd name="connsiteX9" fmla="*/ 5065686 w 6513147"/>
                <a:gd name="connsiteY9" fmla="*/ 0 h 624801"/>
                <a:gd name="connsiteX10" fmla="*/ 5208965 w 6513147"/>
                <a:gd name="connsiteY10" fmla="*/ 0 h 624801"/>
                <a:gd name="connsiteX11" fmla="*/ 6224306 w 6513147"/>
                <a:gd name="connsiteY11" fmla="*/ 0 h 624801"/>
                <a:gd name="connsiteX12" fmla="*/ 6513147 w 6513147"/>
                <a:gd name="connsiteY12" fmla="*/ 624801 h 624801"/>
                <a:gd name="connsiteX13" fmla="*/ 4985087 w 6513147"/>
                <a:gd name="connsiteY13" fmla="*/ 622472 h 624801"/>
                <a:gd name="connsiteX14" fmla="*/ 4841808 w 6513147"/>
                <a:gd name="connsiteY14" fmla="*/ 622472 h 624801"/>
                <a:gd name="connsiteX15" fmla="*/ 3826467 w 6513147"/>
                <a:gd name="connsiteY15" fmla="*/ 622472 h 624801"/>
                <a:gd name="connsiteX16" fmla="*/ 3516702 w 6513147"/>
                <a:gd name="connsiteY16" fmla="*/ 622472 h 624801"/>
                <a:gd name="connsiteX17" fmla="*/ 3095351 w 6513147"/>
                <a:gd name="connsiteY17" fmla="*/ 622472 h 624801"/>
                <a:gd name="connsiteX18" fmla="*/ 2358082 w 6513147"/>
                <a:gd name="connsiteY18" fmla="*/ 622472 h 624801"/>
                <a:gd name="connsiteX19" fmla="*/ 1936731 w 6513147"/>
                <a:gd name="connsiteY19" fmla="*/ 622472 h 624801"/>
                <a:gd name="connsiteX20" fmla="*/ 1903607 w 6513147"/>
                <a:gd name="connsiteY20" fmla="*/ 622472 h 624801"/>
                <a:gd name="connsiteX21" fmla="*/ 1469856 w 6513147"/>
                <a:gd name="connsiteY21" fmla="*/ 622472 h 624801"/>
                <a:gd name="connsiteX22" fmla="*/ 744987 w 6513147"/>
                <a:gd name="connsiteY22" fmla="*/ 622472 h 624801"/>
                <a:gd name="connsiteX23" fmla="*/ 311236 w 6513147"/>
                <a:gd name="connsiteY23" fmla="*/ 622472 h 624801"/>
                <a:gd name="connsiteX24" fmla="*/ 0 w 6513147"/>
                <a:gd name="connsiteY24" fmla="*/ 311236 h 624801"/>
                <a:gd name="connsiteX25" fmla="*/ 311236 w 6513147"/>
                <a:gd name="connsiteY25" fmla="*/ 0 h 624801"/>
                <a:gd name="connsiteX0" fmla="*/ 311236 w 6513147"/>
                <a:gd name="connsiteY0" fmla="*/ 0 h 624801"/>
                <a:gd name="connsiteX1" fmla="*/ 968865 w 6513147"/>
                <a:gd name="connsiteY1" fmla="*/ 0 h 624801"/>
                <a:gd name="connsiteX2" fmla="*/ 1469856 w 6513147"/>
                <a:gd name="connsiteY2" fmla="*/ 0 h 624801"/>
                <a:gd name="connsiteX3" fmla="*/ 1936731 w 6513147"/>
                <a:gd name="connsiteY3" fmla="*/ 0 h 624801"/>
                <a:gd name="connsiteX4" fmla="*/ 2127485 w 6513147"/>
                <a:gd name="connsiteY4" fmla="*/ 0 h 624801"/>
                <a:gd name="connsiteX5" fmla="*/ 2581960 w 6513147"/>
                <a:gd name="connsiteY5" fmla="*/ 0 h 624801"/>
                <a:gd name="connsiteX6" fmla="*/ 3095351 w 6513147"/>
                <a:gd name="connsiteY6" fmla="*/ 0 h 624801"/>
                <a:gd name="connsiteX7" fmla="*/ 3740580 w 6513147"/>
                <a:gd name="connsiteY7" fmla="*/ 0 h 624801"/>
                <a:gd name="connsiteX8" fmla="*/ 4050345 w 6513147"/>
                <a:gd name="connsiteY8" fmla="*/ 0 h 624801"/>
                <a:gd name="connsiteX9" fmla="*/ 5065686 w 6513147"/>
                <a:gd name="connsiteY9" fmla="*/ 0 h 624801"/>
                <a:gd name="connsiteX10" fmla="*/ 5208965 w 6513147"/>
                <a:gd name="connsiteY10" fmla="*/ 0 h 624801"/>
                <a:gd name="connsiteX11" fmla="*/ 6257587 w 6513147"/>
                <a:gd name="connsiteY11" fmla="*/ 0 h 624801"/>
                <a:gd name="connsiteX12" fmla="*/ 6513147 w 6513147"/>
                <a:gd name="connsiteY12" fmla="*/ 624801 h 624801"/>
                <a:gd name="connsiteX13" fmla="*/ 4985087 w 6513147"/>
                <a:gd name="connsiteY13" fmla="*/ 622472 h 624801"/>
                <a:gd name="connsiteX14" fmla="*/ 4841808 w 6513147"/>
                <a:gd name="connsiteY14" fmla="*/ 622472 h 624801"/>
                <a:gd name="connsiteX15" fmla="*/ 3826467 w 6513147"/>
                <a:gd name="connsiteY15" fmla="*/ 622472 h 624801"/>
                <a:gd name="connsiteX16" fmla="*/ 3516702 w 6513147"/>
                <a:gd name="connsiteY16" fmla="*/ 622472 h 624801"/>
                <a:gd name="connsiteX17" fmla="*/ 3095351 w 6513147"/>
                <a:gd name="connsiteY17" fmla="*/ 622472 h 624801"/>
                <a:gd name="connsiteX18" fmla="*/ 2358082 w 6513147"/>
                <a:gd name="connsiteY18" fmla="*/ 622472 h 624801"/>
                <a:gd name="connsiteX19" fmla="*/ 1936731 w 6513147"/>
                <a:gd name="connsiteY19" fmla="*/ 622472 h 624801"/>
                <a:gd name="connsiteX20" fmla="*/ 1903607 w 6513147"/>
                <a:gd name="connsiteY20" fmla="*/ 622472 h 624801"/>
                <a:gd name="connsiteX21" fmla="*/ 1469856 w 6513147"/>
                <a:gd name="connsiteY21" fmla="*/ 622472 h 624801"/>
                <a:gd name="connsiteX22" fmla="*/ 744987 w 6513147"/>
                <a:gd name="connsiteY22" fmla="*/ 622472 h 624801"/>
                <a:gd name="connsiteX23" fmla="*/ 311236 w 6513147"/>
                <a:gd name="connsiteY23" fmla="*/ 622472 h 624801"/>
                <a:gd name="connsiteX24" fmla="*/ 0 w 6513147"/>
                <a:gd name="connsiteY24" fmla="*/ 311236 h 624801"/>
                <a:gd name="connsiteX25" fmla="*/ 311236 w 6513147"/>
                <a:gd name="connsiteY25" fmla="*/ 0 h 624801"/>
                <a:gd name="connsiteX0" fmla="*/ 68916 w 6270827"/>
                <a:gd name="connsiteY0" fmla="*/ 0 h 624801"/>
                <a:gd name="connsiteX1" fmla="*/ 726545 w 6270827"/>
                <a:gd name="connsiteY1" fmla="*/ 0 h 624801"/>
                <a:gd name="connsiteX2" fmla="*/ 1227536 w 6270827"/>
                <a:gd name="connsiteY2" fmla="*/ 0 h 624801"/>
                <a:gd name="connsiteX3" fmla="*/ 1694411 w 6270827"/>
                <a:gd name="connsiteY3" fmla="*/ 0 h 624801"/>
                <a:gd name="connsiteX4" fmla="*/ 1885165 w 6270827"/>
                <a:gd name="connsiteY4" fmla="*/ 0 h 624801"/>
                <a:gd name="connsiteX5" fmla="*/ 2339640 w 6270827"/>
                <a:gd name="connsiteY5" fmla="*/ 0 h 624801"/>
                <a:gd name="connsiteX6" fmla="*/ 2853031 w 6270827"/>
                <a:gd name="connsiteY6" fmla="*/ 0 h 624801"/>
                <a:gd name="connsiteX7" fmla="*/ 3498260 w 6270827"/>
                <a:gd name="connsiteY7" fmla="*/ 0 h 624801"/>
                <a:gd name="connsiteX8" fmla="*/ 3808025 w 6270827"/>
                <a:gd name="connsiteY8" fmla="*/ 0 h 624801"/>
                <a:gd name="connsiteX9" fmla="*/ 4823366 w 6270827"/>
                <a:gd name="connsiteY9" fmla="*/ 0 h 624801"/>
                <a:gd name="connsiteX10" fmla="*/ 4966645 w 6270827"/>
                <a:gd name="connsiteY10" fmla="*/ 0 h 624801"/>
                <a:gd name="connsiteX11" fmla="*/ 6015267 w 6270827"/>
                <a:gd name="connsiteY11" fmla="*/ 0 h 624801"/>
                <a:gd name="connsiteX12" fmla="*/ 6270827 w 6270827"/>
                <a:gd name="connsiteY12" fmla="*/ 624801 h 624801"/>
                <a:gd name="connsiteX13" fmla="*/ 4742767 w 6270827"/>
                <a:gd name="connsiteY13" fmla="*/ 622472 h 624801"/>
                <a:gd name="connsiteX14" fmla="*/ 4599488 w 6270827"/>
                <a:gd name="connsiteY14" fmla="*/ 622472 h 624801"/>
                <a:gd name="connsiteX15" fmla="*/ 3584147 w 6270827"/>
                <a:gd name="connsiteY15" fmla="*/ 622472 h 624801"/>
                <a:gd name="connsiteX16" fmla="*/ 3274382 w 6270827"/>
                <a:gd name="connsiteY16" fmla="*/ 622472 h 624801"/>
                <a:gd name="connsiteX17" fmla="*/ 2853031 w 6270827"/>
                <a:gd name="connsiteY17" fmla="*/ 622472 h 624801"/>
                <a:gd name="connsiteX18" fmla="*/ 2115762 w 6270827"/>
                <a:gd name="connsiteY18" fmla="*/ 622472 h 624801"/>
                <a:gd name="connsiteX19" fmla="*/ 1694411 w 6270827"/>
                <a:gd name="connsiteY19" fmla="*/ 622472 h 624801"/>
                <a:gd name="connsiteX20" fmla="*/ 1661287 w 6270827"/>
                <a:gd name="connsiteY20" fmla="*/ 622472 h 624801"/>
                <a:gd name="connsiteX21" fmla="*/ 1227536 w 6270827"/>
                <a:gd name="connsiteY21" fmla="*/ 622472 h 624801"/>
                <a:gd name="connsiteX22" fmla="*/ 502667 w 6270827"/>
                <a:gd name="connsiteY22" fmla="*/ 622472 h 624801"/>
                <a:gd name="connsiteX23" fmla="*/ 68916 w 6270827"/>
                <a:gd name="connsiteY23" fmla="*/ 622472 h 624801"/>
                <a:gd name="connsiteX24" fmla="*/ 68916 w 6270827"/>
                <a:gd name="connsiteY24" fmla="*/ 0 h 62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70827" h="624801">
                  <a:moveTo>
                    <a:pt x="68916" y="0"/>
                  </a:moveTo>
                  <a:lnTo>
                    <a:pt x="726545" y="0"/>
                  </a:lnTo>
                  <a:lnTo>
                    <a:pt x="1227536" y="0"/>
                  </a:lnTo>
                  <a:lnTo>
                    <a:pt x="1694411" y="0"/>
                  </a:lnTo>
                  <a:lnTo>
                    <a:pt x="1885165" y="0"/>
                  </a:lnTo>
                  <a:lnTo>
                    <a:pt x="2339640" y="0"/>
                  </a:lnTo>
                  <a:lnTo>
                    <a:pt x="2853031" y="0"/>
                  </a:lnTo>
                  <a:lnTo>
                    <a:pt x="3498260" y="0"/>
                  </a:lnTo>
                  <a:lnTo>
                    <a:pt x="3808025" y="0"/>
                  </a:lnTo>
                  <a:lnTo>
                    <a:pt x="4823366" y="0"/>
                  </a:lnTo>
                  <a:lnTo>
                    <a:pt x="4966645" y="0"/>
                  </a:lnTo>
                  <a:lnTo>
                    <a:pt x="6015267" y="0"/>
                  </a:lnTo>
                  <a:lnTo>
                    <a:pt x="6270827" y="624801"/>
                  </a:lnTo>
                  <a:lnTo>
                    <a:pt x="4742767" y="622472"/>
                  </a:lnTo>
                  <a:lnTo>
                    <a:pt x="4599488" y="622472"/>
                  </a:lnTo>
                  <a:lnTo>
                    <a:pt x="3584147" y="622472"/>
                  </a:lnTo>
                  <a:lnTo>
                    <a:pt x="3274382" y="622472"/>
                  </a:lnTo>
                  <a:lnTo>
                    <a:pt x="2853031" y="622472"/>
                  </a:lnTo>
                  <a:lnTo>
                    <a:pt x="2115762" y="622472"/>
                  </a:lnTo>
                  <a:lnTo>
                    <a:pt x="1694411" y="622472"/>
                  </a:lnTo>
                  <a:lnTo>
                    <a:pt x="1661287" y="622472"/>
                  </a:lnTo>
                  <a:lnTo>
                    <a:pt x="1227536" y="622472"/>
                  </a:lnTo>
                  <a:lnTo>
                    <a:pt x="502667" y="622472"/>
                  </a:lnTo>
                  <a:lnTo>
                    <a:pt x="68916" y="622472"/>
                  </a:lnTo>
                  <a:cubicBezTo>
                    <a:pt x="-3376" y="518727"/>
                    <a:pt x="-40689" y="103745"/>
                    <a:pt x="68916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Freeform: Shape 7">
              <a:extLst>
                <a:ext uri="{FF2B5EF4-FFF2-40B4-BE49-F238E27FC236}">
                  <a16:creationId xmlns:a16="http://schemas.microsoft.com/office/drawing/2014/main" id="{940CCDBC-2F25-443B-B0FD-C3012DC69D19}"/>
                </a:ext>
              </a:extLst>
            </p:cNvPr>
            <p:cNvSpPr/>
            <p:nvPr/>
          </p:nvSpPr>
          <p:spPr>
            <a:xfrm flipH="1">
              <a:off x="11375625" y="1187391"/>
              <a:ext cx="481986" cy="503406"/>
            </a:xfrm>
            <a:custGeom>
              <a:avLst/>
              <a:gdLst>
                <a:gd name="connsiteX0" fmla="*/ 197679 w 481986"/>
                <a:gd name="connsiteY0" fmla="*/ 0 h 503406"/>
                <a:gd name="connsiteX1" fmla="*/ 481986 w 481986"/>
                <a:gd name="connsiteY1" fmla="*/ 0 h 503406"/>
                <a:gd name="connsiteX2" fmla="*/ 481986 w 481986"/>
                <a:gd name="connsiteY2" fmla="*/ 503406 h 503406"/>
                <a:gd name="connsiteX3" fmla="*/ 473173 w 481986"/>
                <a:gd name="connsiteY3" fmla="*/ 503406 h 503406"/>
                <a:gd name="connsiteX4" fmla="*/ 197679 w 481986"/>
                <a:gd name="connsiteY4" fmla="*/ 503406 h 503406"/>
                <a:gd name="connsiteX5" fmla="*/ 0 w 481986"/>
                <a:gd name="connsiteY5" fmla="*/ 251703 h 503406"/>
                <a:gd name="connsiteX6" fmla="*/ 197679 w 481986"/>
                <a:gd name="connsiteY6" fmla="*/ 0 h 50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986" h="503406">
                  <a:moveTo>
                    <a:pt x="197679" y="0"/>
                  </a:moveTo>
                  <a:lnTo>
                    <a:pt x="481986" y="0"/>
                  </a:lnTo>
                  <a:lnTo>
                    <a:pt x="481986" y="503406"/>
                  </a:lnTo>
                  <a:lnTo>
                    <a:pt x="473173" y="503406"/>
                  </a:lnTo>
                  <a:lnTo>
                    <a:pt x="197679" y="503406"/>
                  </a:lnTo>
                  <a:cubicBezTo>
                    <a:pt x="88504" y="503406"/>
                    <a:pt x="0" y="390715"/>
                    <a:pt x="0" y="251703"/>
                  </a:cubicBezTo>
                  <a:cubicBezTo>
                    <a:pt x="0" y="112691"/>
                    <a:pt x="88504" y="0"/>
                    <a:pt x="197679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F04EA77-8A4A-4C56-B8E5-1A17093A4B8A}"/>
              </a:ext>
            </a:extLst>
          </p:cNvPr>
          <p:cNvSpPr txBox="1"/>
          <p:nvPr/>
        </p:nvSpPr>
        <p:spPr>
          <a:xfrm>
            <a:off x="161925" y="537473"/>
            <a:ext cx="1138622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258246" lvl="1" indent="-256130" defTabSz="1193860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/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  <a:cs typeface="Estrangelo Edessa" panose="03080600000000000000" pitchFamily="66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  <a:cs typeface="Estrangelo Edessa" panose="03080600000000000000" pitchFamily="66" charset="0"/>
              </a:rPr>
              <a:t>Тендер с целью выбора компании для организации </a:t>
            </a:r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  <a:cs typeface="Estrangelo Edessa" panose="03080600000000000000" pitchFamily="66" charset="0"/>
              </a:rPr>
              <a:t>работ по переезду в новое здание по адресу </a:t>
            </a:r>
            <a:r>
              <a:rPr lang="ru-RU" sz="12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Estrangelo Edessa" panose="03080600000000000000" pitchFamily="66" charset="0"/>
              </a:rPr>
              <a:t>Манандяна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  <a:cs typeface="Estrangelo Edessa" panose="03080600000000000000" pitchFamily="66" charset="0"/>
              </a:rPr>
              <a:t> 33/3</a:t>
            </a:r>
            <a:endParaRPr lang="en-US" sz="1200" b="1" dirty="0" smtClean="0">
              <a:solidFill>
                <a:schemeClr val="bg1"/>
              </a:solidFill>
              <a:latin typeface="Georgia" panose="02040502050405020303" pitchFamily="18" charset="0"/>
              <a:cs typeface="Estrangelo Edessa" panose="03080600000000000000" pitchFamily="66" charset="0"/>
            </a:endParaRPr>
          </a:p>
          <a:p>
            <a:pPr algn="ctr"/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  <a:cs typeface="Estrangelo Edessa" panose="03080600000000000000" pitchFamily="66" charset="0"/>
              </a:rPr>
              <a:t> Մանանդյան 33/3 հասցեում գտնվող նոր շենք տեղափոխվելու նպատակով աշխատանքների իրականացման համար կազմակերպություն ընտրելու մրցույթ</a:t>
            </a:r>
            <a:endParaRPr lang="ru-RU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32340" name="Picture 1" descr="VTB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283" y="32101"/>
            <a:ext cx="90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8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46571" y="2889068"/>
            <a:ext cx="3282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CENTRAL BANK OF ARMENIA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70371" y="2914650"/>
            <a:ext cx="3534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VTB BANK VIP BRANCH YEREVAN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6378" y="5523402"/>
            <a:ext cx="3534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VTB BANK VIP BRANCH YEREVAN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22772" y="5569710"/>
            <a:ext cx="2971896" cy="342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CONVERSE BANK YEREVAN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0629" y="765885"/>
            <a:ext cx="5691051" cy="5762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Перевозка грузов, а также предоставление рабочей силы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y-AM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Բեռների տեղափոխում և բանվորական ուժի  տրամադրում</a:t>
            </a:r>
            <a:endParaRPr lang="en-US" sz="1200" b="1" dirty="0" err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Round Diagonal Corner Rectangle 35"/>
          <p:cNvSpPr/>
          <p:nvPr/>
        </p:nvSpPr>
        <p:spPr>
          <a:xfrm>
            <a:off x="130629" y="1752686"/>
            <a:ext cx="5691051" cy="3389944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Перевозка офисной мебели (стол, стул, шкаф, 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тумбочка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компьютерной 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техники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сотрудников 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 т.п.) из здания </a:t>
            </a:r>
            <a:r>
              <a:rPr lang="ru-RU" sz="12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Московяна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35;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/Մոսկովյան 35 հասցեից </a:t>
            </a:r>
            <a:r>
              <a:rPr lang="hy-AM" sz="12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օֆիսային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կահույքի</a:t>
            </a:r>
            <a:r>
              <a:rPr lang="en-US" sz="1200" b="1" dirty="0" smtClean="0">
                <a:solidFill>
                  <a:schemeClr val="bg1"/>
                </a:solidFill>
                <a:latin typeface="Arial Armenian" panose="020B0604020202020204" pitchFamily="34" charset="0"/>
              </a:rPr>
              <a:t> (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սեղան, աթոռ, պահարան, 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գզրոց, աշխատակիցների 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համակարգչային </a:t>
            </a:r>
            <a:r>
              <a:rPr lang="hy-AM" sz="12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տեխնիկաները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և այլն</a:t>
            </a:r>
            <a:r>
              <a:rPr lang="en-US" sz="1200" b="1" dirty="0" smtClean="0">
                <a:solidFill>
                  <a:schemeClr val="bg1"/>
                </a:solidFill>
                <a:latin typeface="Arial Armenian" panose="020B0604020202020204" pitchFamily="34" charset="0"/>
              </a:rPr>
              <a:t>)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տեղափոխում</a:t>
            </a:r>
            <a:r>
              <a:rPr lang="en-US" sz="1200" b="1" dirty="0" smtClean="0">
                <a:solidFill>
                  <a:schemeClr val="bg1"/>
                </a:solidFill>
                <a:latin typeface="Arial Armenian" panose="020B0604020202020204" pitchFamily="34" charset="0"/>
              </a:rPr>
              <a:t>;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Перевозка 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стеллажей, </a:t>
            </a:r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металлических 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шкафов из </a:t>
            </a:r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здания </a:t>
            </a:r>
            <a:r>
              <a:rPr lang="ru-RU" sz="1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Московяна</a:t>
            </a:r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35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/ Մոսկովյան 35 հասցեից մետաղական պահարանների և </a:t>
            </a:r>
            <a:r>
              <a:rPr lang="hy-AM" sz="12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դարակաշարերի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տեղափոխում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;</a:t>
            </a:r>
            <a:endParaRPr lang="en-US" sz="1200" b="1" dirty="0" smtClean="0">
              <a:solidFill>
                <a:schemeClr val="bg1"/>
              </a:solidFill>
              <a:latin typeface="Arial Armenian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Перевозка сейфов </a:t>
            </a:r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из здания </a:t>
            </a:r>
            <a:r>
              <a:rPr lang="ru-RU" sz="1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Московяна</a:t>
            </a:r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35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/ Մոսկովյան 35 հասցեից սեյֆերի տեղափոխում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;</a:t>
            </a:r>
            <a:endParaRPr lang="en-US" sz="1200" b="1" dirty="0" smtClean="0">
              <a:solidFill>
                <a:schemeClr val="bg1"/>
              </a:solidFill>
              <a:latin typeface="Arial Armenian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Перевозка 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архивных документов из здания </a:t>
            </a:r>
            <a:r>
              <a:rPr lang="ru-RU" sz="12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Московяна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35</a:t>
            </a:r>
            <a:r>
              <a:rPr lang="hy-AM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/ Մոսկովյան 35 հասցեից արխիվային փաստաթղթերի տեղափոխում</a:t>
            </a: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;</a:t>
            </a:r>
            <a:endParaRPr lang="en-US" sz="1200" b="1" dirty="0">
              <a:solidFill>
                <a:schemeClr val="bg1"/>
              </a:solidFill>
              <a:latin typeface="Arial Armenian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933" y="15553"/>
            <a:ext cx="2917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ВТБ Армения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2720837" y="1426201"/>
            <a:ext cx="119441" cy="26854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1868618"/>
            <a:ext cx="6107296" cy="3158079"/>
          </a:xfrm>
          <a:prstGeom prst="rect">
            <a:avLst/>
          </a:prstGeom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331779" y="662493"/>
            <a:ext cx="2621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 b="1" dirty="0" err="1">
                <a:solidFill>
                  <a:srgbClr val="003366"/>
                </a:solidFill>
              </a:rPr>
              <a:t>Приложение</a:t>
            </a:r>
            <a:r>
              <a:rPr lang="en-US" sz="1200" b="1" dirty="0">
                <a:solidFill>
                  <a:srgbClr val="003366"/>
                </a:solidFill>
              </a:rPr>
              <a:t> </a:t>
            </a:r>
            <a:r>
              <a:rPr lang="en-US" sz="1200" b="1" dirty="0" smtClean="0">
                <a:solidFill>
                  <a:srgbClr val="003366"/>
                </a:solidFill>
              </a:rPr>
              <a:t>2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en-US" sz="1200" b="1" dirty="0">
              <a:solidFill>
                <a:srgbClr val="003366"/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en-US" sz="1200" b="1" dirty="0">
              <a:solidFill>
                <a:srgbClr val="003366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9233807" y="961168"/>
            <a:ext cx="26951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200" b="1" dirty="0" smtClean="0">
                <a:solidFill>
                  <a:srgbClr val="003366"/>
                </a:solidFill>
                <a:latin typeface="Arial Armenian" pitchFamily="34" charset="0"/>
              </a:rPr>
              <a:t> </a:t>
            </a:r>
            <a:r>
              <a:rPr lang="en-US" sz="1200" b="1" dirty="0">
                <a:solidFill>
                  <a:srgbClr val="003366"/>
                </a:solidFill>
                <a:latin typeface="Arial Armenian" pitchFamily="34" charset="0"/>
              </a:rPr>
              <a:t>N____от_______</a:t>
            </a:r>
            <a:r>
              <a:rPr lang="en-US" sz="1200" b="1" dirty="0" smtClean="0">
                <a:solidFill>
                  <a:srgbClr val="003366"/>
                </a:solidFill>
                <a:latin typeface="Arial Armenian" pitchFamily="34" charset="0"/>
              </a:rPr>
              <a:t>20</a:t>
            </a:r>
            <a:r>
              <a:rPr lang="ru-RU" sz="1200" b="1" dirty="0" smtClean="0">
                <a:solidFill>
                  <a:srgbClr val="003366"/>
                </a:solidFill>
                <a:latin typeface="Arial Armenian" pitchFamily="34" charset="0"/>
              </a:rPr>
              <a:t>23</a:t>
            </a:r>
            <a:r>
              <a:rPr lang="en-US" sz="1200" b="1" dirty="0" smtClean="0">
                <a:solidFill>
                  <a:srgbClr val="003366"/>
                </a:solidFill>
                <a:latin typeface="Arial Armenian" pitchFamily="34" charset="0"/>
              </a:rPr>
              <a:t>г</a:t>
            </a:r>
            <a:endParaRPr lang="en-US" sz="12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99" y="4194273"/>
            <a:ext cx="3356999" cy="2428741"/>
          </a:xfrm>
          <a:prstGeom prst="rect">
            <a:avLst/>
          </a:prstGeom>
        </p:spPr>
      </p:pic>
      <p:grpSp>
        <p:nvGrpSpPr>
          <p:cNvPr id="27" name="Group 5">
            <a:extLst>
              <a:ext uri="{FF2B5EF4-FFF2-40B4-BE49-F238E27FC236}">
                <a16:creationId xmlns:a16="http://schemas.microsoft.com/office/drawing/2014/main" id="{248B7D0E-879C-4BF2-8A0D-571098ABDAA2}"/>
              </a:ext>
            </a:extLst>
          </p:cNvPr>
          <p:cNvGrpSpPr/>
          <p:nvPr/>
        </p:nvGrpSpPr>
        <p:grpSpPr>
          <a:xfrm rot="10800000">
            <a:off x="266871" y="472940"/>
            <a:ext cx="11436869" cy="454618"/>
            <a:chOff x="7158385" y="1187391"/>
            <a:chExt cx="4699226" cy="506581"/>
          </a:xfrm>
        </p:grpSpPr>
        <p:sp>
          <p:nvSpPr>
            <p:cNvPr id="31" name="Freeform: Shape 7">
              <a:extLst>
                <a:ext uri="{FF2B5EF4-FFF2-40B4-BE49-F238E27FC236}">
                  <a16:creationId xmlns:a16="http://schemas.microsoft.com/office/drawing/2014/main" id="{940CCDBC-2F25-443B-B0FD-C3012DC69D19}"/>
                </a:ext>
              </a:extLst>
            </p:cNvPr>
            <p:cNvSpPr/>
            <p:nvPr/>
          </p:nvSpPr>
          <p:spPr>
            <a:xfrm flipH="1">
              <a:off x="11375625" y="1187391"/>
              <a:ext cx="481986" cy="503406"/>
            </a:xfrm>
            <a:custGeom>
              <a:avLst/>
              <a:gdLst>
                <a:gd name="connsiteX0" fmla="*/ 197679 w 481986"/>
                <a:gd name="connsiteY0" fmla="*/ 0 h 503406"/>
                <a:gd name="connsiteX1" fmla="*/ 481986 w 481986"/>
                <a:gd name="connsiteY1" fmla="*/ 0 h 503406"/>
                <a:gd name="connsiteX2" fmla="*/ 481986 w 481986"/>
                <a:gd name="connsiteY2" fmla="*/ 503406 h 503406"/>
                <a:gd name="connsiteX3" fmla="*/ 473173 w 481986"/>
                <a:gd name="connsiteY3" fmla="*/ 503406 h 503406"/>
                <a:gd name="connsiteX4" fmla="*/ 197679 w 481986"/>
                <a:gd name="connsiteY4" fmla="*/ 503406 h 503406"/>
                <a:gd name="connsiteX5" fmla="*/ 0 w 481986"/>
                <a:gd name="connsiteY5" fmla="*/ 251703 h 503406"/>
                <a:gd name="connsiteX6" fmla="*/ 197679 w 481986"/>
                <a:gd name="connsiteY6" fmla="*/ 0 h 50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986" h="503406">
                  <a:moveTo>
                    <a:pt x="197679" y="0"/>
                  </a:moveTo>
                  <a:lnTo>
                    <a:pt x="481986" y="0"/>
                  </a:lnTo>
                  <a:lnTo>
                    <a:pt x="481986" y="503406"/>
                  </a:lnTo>
                  <a:lnTo>
                    <a:pt x="473173" y="503406"/>
                  </a:lnTo>
                  <a:lnTo>
                    <a:pt x="197679" y="503406"/>
                  </a:lnTo>
                  <a:cubicBezTo>
                    <a:pt x="88504" y="503406"/>
                    <a:pt x="0" y="390715"/>
                    <a:pt x="0" y="251703"/>
                  </a:cubicBezTo>
                  <a:cubicBezTo>
                    <a:pt x="0" y="112691"/>
                    <a:pt x="88504" y="0"/>
                    <a:pt x="197679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80CA7EE1-C806-48E4-AB48-03B0FA0558EC}"/>
                </a:ext>
              </a:extLst>
            </p:cNvPr>
            <p:cNvSpPr>
              <a:spLocks/>
            </p:cNvSpPr>
            <p:nvPr/>
          </p:nvSpPr>
          <p:spPr>
            <a:xfrm flipH="1">
              <a:off x="7158385" y="1187391"/>
              <a:ext cx="4559175" cy="506581"/>
            </a:xfrm>
            <a:custGeom>
              <a:avLst/>
              <a:gdLst>
                <a:gd name="connsiteX0" fmla="*/ 311236 w 6224306"/>
                <a:gd name="connsiteY0" fmla="*/ 0 h 622472"/>
                <a:gd name="connsiteX1" fmla="*/ 968865 w 6224306"/>
                <a:gd name="connsiteY1" fmla="*/ 0 h 622472"/>
                <a:gd name="connsiteX2" fmla="*/ 1469856 w 6224306"/>
                <a:gd name="connsiteY2" fmla="*/ 0 h 622472"/>
                <a:gd name="connsiteX3" fmla="*/ 1936731 w 6224306"/>
                <a:gd name="connsiteY3" fmla="*/ 0 h 622472"/>
                <a:gd name="connsiteX4" fmla="*/ 2127485 w 6224306"/>
                <a:gd name="connsiteY4" fmla="*/ 0 h 622472"/>
                <a:gd name="connsiteX5" fmla="*/ 2581960 w 6224306"/>
                <a:gd name="connsiteY5" fmla="*/ 0 h 622472"/>
                <a:gd name="connsiteX6" fmla="*/ 3095351 w 6224306"/>
                <a:gd name="connsiteY6" fmla="*/ 0 h 622472"/>
                <a:gd name="connsiteX7" fmla="*/ 3740580 w 6224306"/>
                <a:gd name="connsiteY7" fmla="*/ 0 h 622472"/>
                <a:gd name="connsiteX8" fmla="*/ 4050345 w 6224306"/>
                <a:gd name="connsiteY8" fmla="*/ 0 h 622472"/>
                <a:gd name="connsiteX9" fmla="*/ 5065686 w 6224306"/>
                <a:gd name="connsiteY9" fmla="*/ 0 h 622472"/>
                <a:gd name="connsiteX10" fmla="*/ 5208965 w 6224306"/>
                <a:gd name="connsiteY10" fmla="*/ 0 h 622472"/>
                <a:gd name="connsiteX11" fmla="*/ 6224306 w 6224306"/>
                <a:gd name="connsiteY11" fmla="*/ 0 h 622472"/>
                <a:gd name="connsiteX12" fmla="*/ 6000428 w 6224306"/>
                <a:gd name="connsiteY12" fmla="*/ 622472 h 622472"/>
                <a:gd name="connsiteX13" fmla="*/ 4985087 w 6224306"/>
                <a:gd name="connsiteY13" fmla="*/ 622472 h 622472"/>
                <a:gd name="connsiteX14" fmla="*/ 4841808 w 6224306"/>
                <a:gd name="connsiteY14" fmla="*/ 622472 h 622472"/>
                <a:gd name="connsiteX15" fmla="*/ 3826467 w 6224306"/>
                <a:gd name="connsiteY15" fmla="*/ 622472 h 622472"/>
                <a:gd name="connsiteX16" fmla="*/ 3516702 w 6224306"/>
                <a:gd name="connsiteY16" fmla="*/ 622472 h 622472"/>
                <a:gd name="connsiteX17" fmla="*/ 3095351 w 6224306"/>
                <a:gd name="connsiteY17" fmla="*/ 622472 h 622472"/>
                <a:gd name="connsiteX18" fmla="*/ 2358082 w 6224306"/>
                <a:gd name="connsiteY18" fmla="*/ 622472 h 622472"/>
                <a:gd name="connsiteX19" fmla="*/ 1936731 w 6224306"/>
                <a:gd name="connsiteY19" fmla="*/ 622472 h 622472"/>
                <a:gd name="connsiteX20" fmla="*/ 1903607 w 6224306"/>
                <a:gd name="connsiteY20" fmla="*/ 622472 h 622472"/>
                <a:gd name="connsiteX21" fmla="*/ 1469856 w 6224306"/>
                <a:gd name="connsiteY21" fmla="*/ 622472 h 622472"/>
                <a:gd name="connsiteX22" fmla="*/ 744987 w 6224306"/>
                <a:gd name="connsiteY22" fmla="*/ 622472 h 622472"/>
                <a:gd name="connsiteX23" fmla="*/ 311236 w 6224306"/>
                <a:gd name="connsiteY23" fmla="*/ 622472 h 622472"/>
                <a:gd name="connsiteX24" fmla="*/ 0 w 6224306"/>
                <a:gd name="connsiteY24" fmla="*/ 311236 h 622472"/>
                <a:gd name="connsiteX25" fmla="*/ 311236 w 6224306"/>
                <a:gd name="connsiteY25" fmla="*/ 0 h 622472"/>
                <a:gd name="connsiteX0" fmla="*/ 311236 w 6595843"/>
                <a:gd name="connsiteY0" fmla="*/ 0 h 631786"/>
                <a:gd name="connsiteX1" fmla="*/ 968865 w 6595843"/>
                <a:gd name="connsiteY1" fmla="*/ 0 h 631786"/>
                <a:gd name="connsiteX2" fmla="*/ 1469856 w 6595843"/>
                <a:gd name="connsiteY2" fmla="*/ 0 h 631786"/>
                <a:gd name="connsiteX3" fmla="*/ 1936731 w 6595843"/>
                <a:gd name="connsiteY3" fmla="*/ 0 h 631786"/>
                <a:gd name="connsiteX4" fmla="*/ 2127485 w 6595843"/>
                <a:gd name="connsiteY4" fmla="*/ 0 h 631786"/>
                <a:gd name="connsiteX5" fmla="*/ 2581960 w 6595843"/>
                <a:gd name="connsiteY5" fmla="*/ 0 h 631786"/>
                <a:gd name="connsiteX6" fmla="*/ 3095351 w 6595843"/>
                <a:gd name="connsiteY6" fmla="*/ 0 h 631786"/>
                <a:gd name="connsiteX7" fmla="*/ 3740580 w 6595843"/>
                <a:gd name="connsiteY7" fmla="*/ 0 h 631786"/>
                <a:gd name="connsiteX8" fmla="*/ 4050345 w 6595843"/>
                <a:gd name="connsiteY8" fmla="*/ 0 h 631786"/>
                <a:gd name="connsiteX9" fmla="*/ 5065686 w 6595843"/>
                <a:gd name="connsiteY9" fmla="*/ 0 h 631786"/>
                <a:gd name="connsiteX10" fmla="*/ 5208965 w 6595843"/>
                <a:gd name="connsiteY10" fmla="*/ 0 h 631786"/>
                <a:gd name="connsiteX11" fmla="*/ 6224306 w 6595843"/>
                <a:gd name="connsiteY11" fmla="*/ 0 h 631786"/>
                <a:gd name="connsiteX12" fmla="*/ 6595843 w 6595843"/>
                <a:gd name="connsiteY12" fmla="*/ 631786 h 631786"/>
                <a:gd name="connsiteX13" fmla="*/ 4985087 w 6595843"/>
                <a:gd name="connsiteY13" fmla="*/ 622472 h 631786"/>
                <a:gd name="connsiteX14" fmla="*/ 4841808 w 6595843"/>
                <a:gd name="connsiteY14" fmla="*/ 622472 h 631786"/>
                <a:gd name="connsiteX15" fmla="*/ 3826467 w 6595843"/>
                <a:gd name="connsiteY15" fmla="*/ 622472 h 631786"/>
                <a:gd name="connsiteX16" fmla="*/ 3516702 w 6595843"/>
                <a:gd name="connsiteY16" fmla="*/ 622472 h 631786"/>
                <a:gd name="connsiteX17" fmla="*/ 3095351 w 6595843"/>
                <a:gd name="connsiteY17" fmla="*/ 622472 h 631786"/>
                <a:gd name="connsiteX18" fmla="*/ 2358082 w 6595843"/>
                <a:gd name="connsiteY18" fmla="*/ 622472 h 631786"/>
                <a:gd name="connsiteX19" fmla="*/ 1936731 w 6595843"/>
                <a:gd name="connsiteY19" fmla="*/ 622472 h 631786"/>
                <a:gd name="connsiteX20" fmla="*/ 1903607 w 6595843"/>
                <a:gd name="connsiteY20" fmla="*/ 622472 h 631786"/>
                <a:gd name="connsiteX21" fmla="*/ 1469856 w 6595843"/>
                <a:gd name="connsiteY21" fmla="*/ 622472 h 631786"/>
                <a:gd name="connsiteX22" fmla="*/ 744987 w 6595843"/>
                <a:gd name="connsiteY22" fmla="*/ 622472 h 631786"/>
                <a:gd name="connsiteX23" fmla="*/ 311236 w 6595843"/>
                <a:gd name="connsiteY23" fmla="*/ 622472 h 631786"/>
                <a:gd name="connsiteX24" fmla="*/ 0 w 6595843"/>
                <a:gd name="connsiteY24" fmla="*/ 311236 h 631786"/>
                <a:gd name="connsiteX25" fmla="*/ 311236 w 6595843"/>
                <a:gd name="connsiteY25" fmla="*/ 0 h 631786"/>
                <a:gd name="connsiteX0" fmla="*/ 311236 w 6513147"/>
                <a:gd name="connsiteY0" fmla="*/ 0 h 624801"/>
                <a:gd name="connsiteX1" fmla="*/ 968865 w 6513147"/>
                <a:gd name="connsiteY1" fmla="*/ 0 h 624801"/>
                <a:gd name="connsiteX2" fmla="*/ 1469856 w 6513147"/>
                <a:gd name="connsiteY2" fmla="*/ 0 h 624801"/>
                <a:gd name="connsiteX3" fmla="*/ 1936731 w 6513147"/>
                <a:gd name="connsiteY3" fmla="*/ 0 h 624801"/>
                <a:gd name="connsiteX4" fmla="*/ 2127485 w 6513147"/>
                <a:gd name="connsiteY4" fmla="*/ 0 h 624801"/>
                <a:gd name="connsiteX5" fmla="*/ 2581960 w 6513147"/>
                <a:gd name="connsiteY5" fmla="*/ 0 h 624801"/>
                <a:gd name="connsiteX6" fmla="*/ 3095351 w 6513147"/>
                <a:gd name="connsiteY6" fmla="*/ 0 h 624801"/>
                <a:gd name="connsiteX7" fmla="*/ 3740580 w 6513147"/>
                <a:gd name="connsiteY7" fmla="*/ 0 h 624801"/>
                <a:gd name="connsiteX8" fmla="*/ 4050345 w 6513147"/>
                <a:gd name="connsiteY8" fmla="*/ 0 h 624801"/>
                <a:gd name="connsiteX9" fmla="*/ 5065686 w 6513147"/>
                <a:gd name="connsiteY9" fmla="*/ 0 h 624801"/>
                <a:gd name="connsiteX10" fmla="*/ 5208965 w 6513147"/>
                <a:gd name="connsiteY10" fmla="*/ 0 h 624801"/>
                <a:gd name="connsiteX11" fmla="*/ 6224306 w 6513147"/>
                <a:gd name="connsiteY11" fmla="*/ 0 h 624801"/>
                <a:gd name="connsiteX12" fmla="*/ 6513147 w 6513147"/>
                <a:gd name="connsiteY12" fmla="*/ 624801 h 624801"/>
                <a:gd name="connsiteX13" fmla="*/ 4985087 w 6513147"/>
                <a:gd name="connsiteY13" fmla="*/ 622472 h 624801"/>
                <a:gd name="connsiteX14" fmla="*/ 4841808 w 6513147"/>
                <a:gd name="connsiteY14" fmla="*/ 622472 h 624801"/>
                <a:gd name="connsiteX15" fmla="*/ 3826467 w 6513147"/>
                <a:gd name="connsiteY15" fmla="*/ 622472 h 624801"/>
                <a:gd name="connsiteX16" fmla="*/ 3516702 w 6513147"/>
                <a:gd name="connsiteY16" fmla="*/ 622472 h 624801"/>
                <a:gd name="connsiteX17" fmla="*/ 3095351 w 6513147"/>
                <a:gd name="connsiteY17" fmla="*/ 622472 h 624801"/>
                <a:gd name="connsiteX18" fmla="*/ 2358082 w 6513147"/>
                <a:gd name="connsiteY18" fmla="*/ 622472 h 624801"/>
                <a:gd name="connsiteX19" fmla="*/ 1936731 w 6513147"/>
                <a:gd name="connsiteY19" fmla="*/ 622472 h 624801"/>
                <a:gd name="connsiteX20" fmla="*/ 1903607 w 6513147"/>
                <a:gd name="connsiteY20" fmla="*/ 622472 h 624801"/>
                <a:gd name="connsiteX21" fmla="*/ 1469856 w 6513147"/>
                <a:gd name="connsiteY21" fmla="*/ 622472 h 624801"/>
                <a:gd name="connsiteX22" fmla="*/ 744987 w 6513147"/>
                <a:gd name="connsiteY22" fmla="*/ 622472 h 624801"/>
                <a:gd name="connsiteX23" fmla="*/ 311236 w 6513147"/>
                <a:gd name="connsiteY23" fmla="*/ 622472 h 624801"/>
                <a:gd name="connsiteX24" fmla="*/ 0 w 6513147"/>
                <a:gd name="connsiteY24" fmla="*/ 311236 h 624801"/>
                <a:gd name="connsiteX25" fmla="*/ 311236 w 6513147"/>
                <a:gd name="connsiteY25" fmla="*/ 0 h 624801"/>
                <a:gd name="connsiteX0" fmla="*/ 311236 w 6513147"/>
                <a:gd name="connsiteY0" fmla="*/ 0 h 624801"/>
                <a:gd name="connsiteX1" fmla="*/ 968865 w 6513147"/>
                <a:gd name="connsiteY1" fmla="*/ 0 h 624801"/>
                <a:gd name="connsiteX2" fmla="*/ 1469856 w 6513147"/>
                <a:gd name="connsiteY2" fmla="*/ 0 h 624801"/>
                <a:gd name="connsiteX3" fmla="*/ 1936731 w 6513147"/>
                <a:gd name="connsiteY3" fmla="*/ 0 h 624801"/>
                <a:gd name="connsiteX4" fmla="*/ 2127485 w 6513147"/>
                <a:gd name="connsiteY4" fmla="*/ 0 h 624801"/>
                <a:gd name="connsiteX5" fmla="*/ 2581960 w 6513147"/>
                <a:gd name="connsiteY5" fmla="*/ 0 h 624801"/>
                <a:gd name="connsiteX6" fmla="*/ 3095351 w 6513147"/>
                <a:gd name="connsiteY6" fmla="*/ 0 h 624801"/>
                <a:gd name="connsiteX7" fmla="*/ 3740580 w 6513147"/>
                <a:gd name="connsiteY7" fmla="*/ 0 h 624801"/>
                <a:gd name="connsiteX8" fmla="*/ 4050345 w 6513147"/>
                <a:gd name="connsiteY8" fmla="*/ 0 h 624801"/>
                <a:gd name="connsiteX9" fmla="*/ 5065686 w 6513147"/>
                <a:gd name="connsiteY9" fmla="*/ 0 h 624801"/>
                <a:gd name="connsiteX10" fmla="*/ 5208965 w 6513147"/>
                <a:gd name="connsiteY10" fmla="*/ 0 h 624801"/>
                <a:gd name="connsiteX11" fmla="*/ 6257587 w 6513147"/>
                <a:gd name="connsiteY11" fmla="*/ 0 h 624801"/>
                <a:gd name="connsiteX12" fmla="*/ 6513147 w 6513147"/>
                <a:gd name="connsiteY12" fmla="*/ 624801 h 624801"/>
                <a:gd name="connsiteX13" fmla="*/ 4985087 w 6513147"/>
                <a:gd name="connsiteY13" fmla="*/ 622472 h 624801"/>
                <a:gd name="connsiteX14" fmla="*/ 4841808 w 6513147"/>
                <a:gd name="connsiteY14" fmla="*/ 622472 h 624801"/>
                <a:gd name="connsiteX15" fmla="*/ 3826467 w 6513147"/>
                <a:gd name="connsiteY15" fmla="*/ 622472 h 624801"/>
                <a:gd name="connsiteX16" fmla="*/ 3516702 w 6513147"/>
                <a:gd name="connsiteY16" fmla="*/ 622472 h 624801"/>
                <a:gd name="connsiteX17" fmla="*/ 3095351 w 6513147"/>
                <a:gd name="connsiteY17" fmla="*/ 622472 h 624801"/>
                <a:gd name="connsiteX18" fmla="*/ 2358082 w 6513147"/>
                <a:gd name="connsiteY18" fmla="*/ 622472 h 624801"/>
                <a:gd name="connsiteX19" fmla="*/ 1936731 w 6513147"/>
                <a:gd name="connsiteY19" fmla="*/ 622472 h 624801"/>
                <a:gd name="connsiteX20" fmla="*/ 1903607 w 6513147"/>
                <a:gd name="connsiteY20" fmla="*/ 622472 h 624801"/>
                <a:gd name="connsiteX21" fmla="*/ 1469856 w 6513147"/>
                <a:gd name="connsiteY21" fmla="*/ 622472 h 624801"/>
                <a:gd name="connsiteX22" fmla="*/ 744987 w 6513147"/>
                <a:gd name="connsiteY22" fmla="*/ 622472 h 624801"/>
                <a:gd name="connsiteX23" fmla="*/ 311236 w 6513147"/>
                <a:gd name="connsiteY23" fmla="*/ 622472 h 624801"/>
                <a:gd name="connsiteX24" fmla="*/ 0 w 6513147"/>
                <a:gd name="connsiteY24" fmla="*/ 311236 h 624801"/>
                <a:gd name="connsiteX25" fmla="*/ 311236 w 6513147"/>
                <a:gd name="connsiteY25" fmla="*/ 0 h 624801"/>
                <a:gd name="connsiteX0" fmla="*/ 68916 w 6270827"/>
                <a:gd name="connsiteY0" fmla="*/ 0 h 624801"/>
                <a:gd name="connsiteX1" fmla="*/ 726545 w 6270827"/>
                <a:gd name="connsiteY1" fmla="*/ 0 h 624801"/>
                <a:gd name="connsiteX2" fmla="*/ 1227536 w 6270827"/>
                <a:gd name="connsiteY2" fmla="*/ 0 h 624801"/>
                <a:gd name="connsiteX3" fmla="*/ 1694411 w 6270827"/>
                <a:gd name="connsiteY3" fmla="*/ 0 h 624801"/>
                <a:gd name="connsiteX4" fmla="*/ 1885165 w 6270827"/>
                <a:gd name="connsiteY4" fmla="*/ 0 h 624801"/>
                <a:gd name="connsiteX5" fmla="*/ 2339640 w 6270827"/>
                <a:gd name="connsiteY5" fmla="*/ 0 h 624801"/>
                <a:gd name="connsiteX6" fmla="*/ 2853031 w 6270827"/>
                <a:gd name="connsiteY6" fmla="*/ 0 h 624801"/>
                <a:gd name="connsiteX7" fmla="*/ 3498260 w 6270827"/>
                <a:gd name="connsiteY7" fmla="*/ 0 h 624801"/>
                <a:gd name="connsiteX8" fmla="*/ 3808025 w 6270827"/>
                <a:gd name="connsiteY8" fmla="*/ 0 h 624801"/>
                <a:gd name="connsiteX9" fmla="*/ 4823366 w 6270827"/>
                <a:gd name="connsiteY9" fmla="*/ 0 h 624801"/>
                <a:gd name="connsiteX10" fmla="*/ 4966645 w 6270827"/>
                <a:gd name="connsiteY10" fmla="*/ 0 h 624801"/>
                <a:gd name="connsiteX11" fmla="*/ 6015267 w 6270827"/>
                <a:gd name="connsiteY11" fmla="*/ 0 h 624801"/>
                <a:gd name="connsiteX12" fmla="*/ 6270827 w 6270827"/>
                <a:gd name="connsiteY12" fmla="*/ 624801 h 624801"/>
                <a:gd name="connsiteX13" fmla="*/ 4742767 w 6270827"/>
                <a:gd name="connsiteY13" fmla="*/ 622472 h 624801"/>
                <a:gd name="connsiteX14" fmla="*/ 4599488 w 6270827"/>
                <a:gd name="connsiteY14" fmla="*/ 622472 h 624801"/>
                <a:gd name="connsiteX15" fmla="*/ 3584147 w 6270827"/>
                <a:gd name="connsiteY15" fmla="*/ 622472 h 624801"/>
                <a:gd name="connsiteX16" fmla="*/ 3274382 w 6270827"/>
                <a:gd name="connsiteY16" fmla="*/ 622472 h 624801"/>
                <a:gd name="connsiteX17" fmla="*/ 2853031 w 6270827"/>
                <a:gd name="connsiteY17" fmla="*/ 622472 h 624801"/>
                <a:gd name="connsiteX18" fmla="*/ 2115762 w 6270827"/>
                <a:gd name="connsiteY18" fmla="*/ 622472 h 624801"/>
                <a:gd name="connsiteX19" fmla="*/ 1694411 w 6270827"/>
                <a:gd name="connsiteY19" fmla="*/ 622472 h 624801"/>
                <a:gd name="connsiteX20" fmla="*/ 1661287 w 6270827"/>
                <a:gd name="connsiteY20" fmla="*/ 622472 h 624801"/>
                <a:gd name="connsiteX21" fmla="*/ 1227536 w 6270827"/>
                <a:gd name="connsiteY21" fmla="*/ 622472 h 624801"/>
                <a:gd name="connsiteX22" fmla="*/ 502667 w 6270827"/>
                <a:gd name="connsiteY22" fmla="*/ 622472 h 624801"/>
                <a:gd name="connsiteX23" fmla="*/ 68916 w 6270827"/>
                <a:gd name="connsiteY23" fmla="*/ 622472 h 624801"/>
                <a:gd name="connsiteX24" fmla="*/ 68916 w 6270827"/>
                <a:gd name="connsiteY24" fmla="*/ 0 h 62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70827" h="624801">
                  <a:moveTo>
                    <a:pt x="68916" y="0"/>
                  </a:moveTo>
                  <a:lnTo>
                    <a:pt x="726545" y="0"/>
                  </a:lnTo>
                  <a:lnTo>
                    <a:pt x="1227536" y="0"/>
                  </a:lnTo>
                  <a:lnTo>
                    <a:pt x="1694411" y="0"/>
                  </a:lnTo>
                  <a:lnTo>
                    <a:pt x="1885165" y="0"/>
                  </a:lnTo>
                  <a:lnTo>
                    <a:pt x="2339640" y="0"/>
                  </a:lnTo>
                  <a:lnTo>
                    <a:pt x="2853031" y="0"/>
                  </a:lnTo>
                  <a:lnTo>
                    <a:pt x="3498260" y="0"/>
                  </a:lnTo>
                  <a:lnTo>
                    <a:pt x="3808025" y="0"/>
                  </a:lnTo>
                  <a:lnTo>
                    <a:pt x="4823366" y="0"/>
                  </a:lnTo>
                  <a:lnTo>
                    <a:pt x="4966645" y="0"/>
                  </a:lnTo>
                  <a:lnTo>
                    <a:pt x="6015267" y="0"/>
                  </a:lnTo>
                  <a:lnTo>
                    <a:pt x="6270827" y="624801"/>
                  </a:lnTo>
                  <a:lnTo>
                    <a:pt x="4742767" y="622472"/>
                  </a:lnTo>
                  <a:lnTo>
                    <a:pt x="4599488" y="622472"/>
                  </a:lnTo>
                  <a:lnTo>
                    <a:pt x="3584147" y="622472"/>
                  </a:lnTo>
                  <a:lnTo>
                    <a:pt x="3274382" y="622472"/>
                  </a:lnTo>
                  <a:lnTo>
                    <a:pt x="2853031" y="622472"/>
                  </a:lnTo>
                  <a:lnTo>
                    <a:pt x="2115762" y="622472"/>
                  </a:lnTo>
                  <a:lnTo>
                    <a:pt x="1694411" y="622472"/>
                  </a:lnTo>
                  <a:lnTo>
                    <a:pt x="1661287" y="622472"/>
                  </a:lnTo>
                  <a:lnTo>
                    <a:pt x="1227536" y="622472"/>
                  </a:lnTo>
                  <a:lnTo>
                    <a:pt x="502667" y="622472"/>
                  </a:lnTo>
                  <a:lnTo>
                    <a:pt x="68916" y="622472"/>
                  </a:lnTo>
                  <a:cubicBezTo>
                    <a:pt x="-3376" y="518727"/>
                    <a:pt x="-40689" y="103745"/>
                    <a:pt x="68916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 bwMode="auto">
          <a:xfrm>
            <a:off x="-1" y="272904"/>
            <a:ext cx="11949113" cy="74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1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Перевозка офисной мебели (стол, стул, шкаф, тумбочка</a:t>
            </a:r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компьютерной техники</a:t>
            </a:r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и т.п.) из здания </a:t>
            </a:r>
            <a:r>
              <a:rPr lang="ru-RU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Московяна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35</a:t>
            </a:r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;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y-AM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Մոսկովյան </a:t>
            </a:r>
            <a:r>
              <a:rPr lang="hy-AM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35 հասցեից </a:t>
            </a:r>
            <a:r>
              <a:rPr lang="hy-AM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օֆիսային</a:t>
            </a:r>
            <a:r>
              <a:rPr lang="hy-AM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կահույքի</a:t>
            </a:r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(</a:t>
            </a:r>
            <a:r>
              <a:rPr lang="hy-AM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սեղան, աթոռ, պահարան, </a:t>
            </a:r>
            <a:r>
              <a:rPr lang="hy-AM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գզրոց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hy-AM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համակարգչային տեխնիկա</a:t>
            </a:r>
            <a:r>
              <a:rPr lang="hy-AM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hy-AM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և այլն</a:t>
            </a:r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)</a:t>
            </a:r>
            <a:r>
              <a:rPr lang="hy-AM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տեղափոխում</a:t>
            </a:r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;</a:t>
            </a:r>
            <a:endParaRPr lang="ru-RU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B82B39-FA39-4517-A727-7BE6AAEA7F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8758" y="99565"/>
            <a:ext cx="104711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/>
              <a:t>ВТБ </a:t>
            </a:r>
            <a:r>
              <a:rPr lang="ru-RU" sz="1800" dirty="0" smtClean="0"/>
              <a:t>Армения</a:t>
            </a:r>
            <a:endParaRPr lang="ru-RU" sz="1800" dirty="0"/>
          </a:p>
        </p:txBody>
      </p:sp>
      <p:sp>
        <p:nvSpPr>
          <p:cNvPr id="26" name="Slide Number Placeholder 40"/>
          <p:cNvSpPr txBox="1">
            <a:spLocks/>
          </p:cNvSpPr>
          <p:nvPr/>
        </p:nvSpPr>
        <p:spPr>
          <a:xfrm>
            <a:off x="9448800" y="63270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9586497" y="-1"/>
            <a:ext cx="2233880" cy="4568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4" name="Picture 1" descr="VTB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316" y="10651"/>
            <a:ext cx="853303" cy="49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arallelogram 6">
            <a:extLst>
              <a:ext uri="{FF2B5EF4-FFF2-40B4-BE49-F238E27FC236}">
                <a16:creationId xmlns:a16="http://schemas.microsoft.com/office/drawing/2014/main" id="{4845E796-0383-404C-98E1-CEA9DB4463B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3387" y="1085440"/>
            <a:ext cx="4278083" cy="308998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" dirty="0">
                <a:solidFill>
                  <a:schemeClr val="dk1"/>
                </a:solidFill>
              </a:rPr>
              <a:t>Рабочая </a:t>
            </a:r>
            <a:r>
              <a:rPr lang="ru-RU" sz="800" dirty="0" smtClean="0">
                <a:solidFill>
                  <a:schemeClr val="dk1"/>
                </a:solidFill>
              </a:rPr>
              <a:t>сила </a:t>
            </a:r>
            <a:r>
              <a:rPr lang="hy-AM" sz="800" dirty="0" smtClean="0">
                <a:solidFill>
                  <a:schemeClr val="dk1"/>
                </a:solidFill>
              </a:rPr>
              <a:t>/ </a:t>
            </a:r>
            <a:r>
              <a:rPr lang="hy-AM" sz="800" dirty="0">
                <a:solidFill>
                  <a:schemeClr val="dk1"/>
                </a:solidFill>
              </a:rPr>
              <a:t>Բանվորական ուժ</a:t>
            </a:r>
            <a:endParaRPr lang="ru-RU" sz="800" dirty="0">
              <a:solidFill>
                <a:schemeClr val="dk1"/>
              </a:solidFill>
            </a:endParaRPr>
          </a:p>
        </p:txBody>
      </p:sp>
      <p:graphicFrame>
        <p:nvGraphicFramePr>
          <p:cNvPr id="23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00917"/>
              </p:ext>
            </p:extLst>
          </p:nvPr>
        </p:nvGraphicFramePr>
        <p:xfrm>
          <a:off x="91145" y="4758157"/>
          <a:ext cx="7387341" cy="1365504"/>
        </p:xfrm>
        <a:graphic>
          <a:graphicData uri="http://schemas.openxmlformats.org/drawingml/2006/table">
            <a:tbl>
              <a:tblPr/>
              <a:tblGrid>
                <a:gridCol w="6048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955368908"/>
                    </a:ext>
                  </a:extLst>
                </a:gridCol>
              </a:tblGrid>
              <a:tr h="575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*Необходимо предоставить стоимость перевозки офисной мебели с грузовой</a:t>
                      </a: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машиной (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длина 3 м, ширина - 2 м и высота – 1.8 м) </a:t>
                      </a:r>
                      <a:endParaRPr lang="en-US" sz="8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за один выезд</a:t>
                      </a: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(драм РА, включая НДС)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800" dirty="0" smtClean="0"/>
                        <a:t>Անհրաժեշտ է</a:t>
                      </a:r>
                      <a:r>
                        <a:rPr lang="en-US" sz="800" dirty="0" smtClean="0"/>
                        <a:t> </a:t>
                      </a:r>
                      <a:r>
                        <a:rPr lang="hy-AM" sz="800" dirty="0" smtClean="0"/>
                        <a:t>տրամադրել գրասենյակային </a:t>
                      </a:r>
                      <a:r>
                        <a:rPr lang="hy-AM" sz="800" dirty="0" smtClean="0"/>
                        <a:t>կահույքի</a:t>
                      </a:r>
                      <a:r>
                        <a:rPr lang="en-US" sz="800" dirty="0" smtClean="0"/>
                        <a:t>,</a:t>
                      </a:r>
                      <a:r>
                        <a:rPr lang="hy-AM" sz="800" dirty="0" smtClean="0"/>
                        <a:t> </a:t>
                      </a:r>
                      <a:r>
                        <a:rPr lang="hy-AM" sz="800" dirty="0" err="1" smtClean="0"/>
                        <a:t>բեռնատարով</a:t>
                      </a:r>
                      <a:r>
                        <a:rPr lang="ru-RU" sz="800" dirty="0" smtClean="0"/>
                        <a:t> (</a:t>
                      </a:r>
                      <a:r>
                        <a:rPr lang="hy-AM" sz="800" dirty="0" smtClean="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hy-AM" sz="800" dirty="0" smtClean="0">
                          <a:solidFill>
                            <a:schemeClr val="dk1"/>
                          </a:solidFill>
                        </a:rPr>
                        <a:t>մ, լայնություն – 2մ, բարձրություն – 1.8մ․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lang="hy-AM" sz="800" dirty="0" smtClean="0"/>
                        <a:t> տեղափոխման արժեքը</a:t>
                      </a:r>
                      <a:r>
                        <a:rPr lang="hy-AM" sz="800" baseline="0" dirty="0" smtClean="0"/>
                        <a:t> </a:t>
                      </a:r>
                      <a:r>
                        <a:rPr lang="hy-AM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Armenian" panose="020B0604020202020204" pitchFamily="34" charset="0"/>
                          <a:ea typeface="+mn-ea"/>
                          <a:cs typeface="+mn-cs"/>
                        </a:rPr>
                        <a:t>ÐÐ ¹ñ³Ù, Ý»ñ³éÛ³É ²²Ð/ </a:t>
                      </a:r>
                      <a:endParaRPr lang="ru-RU" sz="800" b="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4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*Необходимо предоставить стоимость перевозки офисной мебели с грузовой</a:t>
                      </a: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машиной (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длина 4 м, ширина - 2 м и высота – 1.8 м) </a:t>
                      </a:r>
                      <a:endParaRPr lang="en-US" sz="8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за один выезд</a:t>
                      </a: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(драм РА, включая НДС)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800" dirty="0" smtClean="0"/>
                        <a:t>Անհրաժեշտ է</a:t>
                      </a:r>
                      <a:r>
                        <a:rPr lang="en-US" sz="800" dirty="0" smtClean="0"/>
                        <a:t> </a:t>
                      </a:r>
                      <a:r>
                        <a:rPr lang="hy-AM" sz="800" dirty="0" smtClean="0"/>
                        <a:t>տրամադրել գրասենյակային կահույքի </a:t>
                      </a:r>
                      <a:r>
                        <a:rPr lang="hy-AM" sz="800" dirty="0" err="1" smtClean="0"/>
                        <a:t>բեռնատարով</a:t>
                      </a:r>
                      <a:r>
                        <a:rPr lang="ru-RU" sz="800" dirty="0" smtClean="0"/>
                        <a:t> (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4 </a:t>
                      </a:r>
                      <a:r>
                        <a:rPr lang="hy-AM" sz="800" dirty="0" smtClean="0">
                          <a:solidFill>
                            <a:schemeClr val="dk1"/>
                          </a:solidFill>
                        </a:rPr>
                        <a:t>մ, լայնություն – 2մ, բարձրություն – 1.8մ․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lang="hy-AM" sz="800" dirty="0" smtClean="0"/>
                        <a:t> տեղափոխման արժեքը</a:t>
                      </a:r>
                      <a:r>
                        <a:rPr lang="hy-AM" sz="800" baseline="0" dirty="0" smtClean="0"/>
                        <a:t> </a:t>
                      </a:r>
                      <a:r>
                        <a:rPr lang="hy-AM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Armenian" panose="020B0604020202020204" pitchFamily="34" charset="0"/>
                          <a:ea typeface="+mn-ea"/>
                          <a:cs typeface="+mn-cs"/>
                        </a:rPr>
                        <a:t>ÐÐ ¹ñ³Ù, Ý»ñ³éÛ³É ²²Ð/ </a:t>
                      </a:r>
                      <a:endParaRPr lang="ru-RU" sz="800" b="0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111549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6074229" y="1576815"/>
            <a:ext cx="5748372" cy="199399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>
                <a:solidFill>
                  <a:schemeClr val="dk1"/>
                </a:solidFill>
              </a:rPr>
              <a:t>Во время перевозки офисной мебели компания должна предоставить транспортное средство</a:t>
            </a:r>
            <a:r>
              <a:rPr lang="hy-AM" sz="800" dirty="0">
                <a:solidFill>
                  <a:schemeClr val="dk1"/>
                </a:solidFill>
              </a:rPr>
              <a:t> 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 err="1">
                <a:solidFill>
                  <a:schemeClr val="dk1"/>
                </a:solidFill>
              </a:rPr>
              <a:t>Օֆիսային</a:t>
            </a:r>
            <a:r>
              <a:rPr lang="hy-AM" sz="800" dirty="0">
                <a:solidFill>
                  <a:schemeClr val="dk1"/>
                </a:solidFill>
              </a:rPr>
              <a:t> կահույքի տեղափոխման ժամանակ ընկերությունը պետք է տրամադրի տրանսպորտային միջոց</a:t>
            </a:r>
            <a:r>
              <a:rPr lang="hy-AM" sz="800" dirty="0" smtClean="0">
                <a:solidFill>
                  <a:schemeClr val="dk1"/>
                </a:solidFill>
              </a:rPr>
              <a:t>։</a:t>
            </a:r>
            <a:endParaRPr lang="ru-RU" sz="800" dirty="0" smtClean="0">
              <a:solidFill>
                <a:schemeClr val="dk1"/>
              </a:solidFill>
            </a:endParaRPr>
          </a:p>
          <a:p>
            <a:endParaRPr lang="ru-RU" sz="800" dirty="0"/>
          </a:p>
          <a:p>
            <a:r>
              <a:rPr lang="ru-RU" sz="800" dirty="0" smtClean="0"/>
              <a:t>Количество автомобилей</a:t>
            </a:r>
            <a:r>
              <a:rPr lang="hy-AM" sz="800" dirty="0" smtClean="0"/>
              <a:t> </a:t>
            </a:r>
            <a:r>
              <a:rPr lang="ru-RU" sz="800" dirty="0" smtClean="0"/>
              <a:t>должно быть  5</a:t>
            </a:r>
            <a:r>
              <a:rPr lang="hy-AM" sz="800" dirty="0" smtClean="0"/>
              <a:t> </a:t>
            </a:r>
            <a:r>
              <a:rPr lang="ru-RU" sz="800" dirty="0" smtClean="0"/>
              <a:t>и больше.</a:t>
            </a:r>
            <a:endParaRPr lang="hy-AM" sz="800" dirty="0" smtClean="0"/>
          </a:p>
          <a:p>
            <a:r>
              <a:rPr lang="hy-AM" sz="800" dirty="0">
                <a:latin typeface="Arial Armenian" panose="020B0604020202020204" pitchFamily="34" charset="0"/>
              </a:rPr>
              <a:t>Մեքենաների քանակը</a:t>
            </a:r>
            <a:r>
              <a:rPr lang="ru-RU" sz="800" dirty="0">
                <a:latin typeface="Arial Armenian" panose="020B0604020202020204" pitchFamily="34" charset="0"/>
              </a:rPr>
              <a:t> </a:t>
            </a:r>
            <a:r>
              <a:rPr lang="hy-AM" sz="800" dirty="0">
                <a:latin typeface="Arial Armenian" panose="020B0604020202020204" pitchFamily="34" charset="0"/>
              </a:rPr>
              <a:t>պետք է լինի  5 և ավելին</a:t>
            </a:r>
            <a:endParaRPr lang="en-US" sz="800" dirty="0">
              <a:latin typeface="Arial Armenian" panose="020B0604020202020204" pitchFamily="34" charset="0"/>
            </a:endParaRPr>
          </a:p>
          <a:p>
            <a:endParaRPr lang="ru-RU" sz="800" dirty="0">
              <a:solidFill>
                <a:schemeClr val="dk1"/>
              </a:solidFill>
            </a:endParaRPr>
          </a:p>
          <a:p>
            <a:r>
              <a:rPr lang="ru-RU" sz="800" dirty="0">
                <a:solidFill>
                  <a:schemeClr val="dk1"/>
                </a:solidFill>
              </a:rPr>
              <a:t>Габариты кузова грузовых автомобилей должны </a:t>
            </a:r>
            <a:r>
              <a:rPr lang="ru-RU" sz="800" dirty="0" smtClean="0">
                <a:solidFill>
                  <a:schemeClr val="dk1"/>
                </a:solidFill>
              </a:rPr>
              <a:t>быть</a:t>
            </a:r>
            <a:r>
              <a:rPr lang="hy-AM" sz="800" dirty="0" smtClean="0">
                <a:solidFill>
                  <a:schemeClr val="dk1"/>
                </a:solidFill>
              </a:rPr>
              <a:t>: </a:t>
            </a:r>
            <a:r>
              <a:rPr lang="ru-RU" sz="800" dirty="0" smtClean="0">
                <a:solidFill>
                  <a:schemeClr val="dk1"/>
                </a:solidFill>
              </a:rPr>
              <a:t>длина 3 - 4 </a:t>
            </a:r>
            <a:r>
              <a:rPr lang="ru-RU" sz="800" dirty="0">
                <a:solidFill>
                  <a:schemeClr val="dk1"/>
                </a:solidFill>
              </a:rPr>
              <a:t>м, ширина - 2 м и высота </a:t>
            </a:r>
            <a:r>
              <a:rPr lang="ru-RU" sz="800" dirty="0" smtClean="0">
                <a:solidFill>
                  <a:schemeClr val="dk1"/>
                </a:solidFill>
              </a:rPr>
              <a:t>– 1.8 </a:t>
            </a:r>
            <a:r>
              <a:rPr lang="ru-RU" sz="800" dirty="0">
                <a:solidFill>
                  <a:schemeClr val="dk1"/>
                </a:solidFill>
              </a:rPr>
              <a:t>м 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Բեռնատար մեքենաների չափսերը պետք է լինեն՝ երկարություն </a:t>
            </a:r>
            <a:r>
              <a:rPr lang="hy-AM" sz="800" dirty="0" smtClean="0">
                <a:solidFill>
                  <a:schemeClr val="dk1"/>
                </a:solidFill>
              </a:rPr>
              <a:t>–3</a:t>
            </a:r>
            <a:r>
              <a:rPr lang="ru-RU" sz="800" dirty="0" smtClean="0">
                <a:solidFill>
                  <a:schemeClr val="dk1"/>
                </a:solidFill>
              </a:rPr>
              <a:t>-4 </a:t>
            </a:r>
            <a:r>
              <a:rPr lang="hy-AM" sz="800" dirty="0" smtClean="0">
                <a:solidFill>
                  <a:schemeClr val="dk1"/>
                </a:solidFill>
              </a:rPr>
              <a:t>մ</a:t>
            </a:r>
            <a:r>
              <a:rPr lang="hy-AM" sz="800" dirty="0">
                <a:solidFill>
                  <a:schemeClr val="dk1"/>
                </a:solidFill>
              </a:rPr>
              <a:t>, լայնություն – 2մ, բարձրություն – </a:t>
            </a:r>
            <a:r>
              <a:rPr lang="hy-AM" sz="800" dirty="0" smtClean="0">
                <a:solidFill>
                  <a:schemeClr val="dk1"/>
                </a:solidFill>
              </a:rPr>
              <a:t>1.8մ</a:t>
            </a:r>
            <a:r>
              <a:rPr lang="hy-AM" sz="800" dirty="0">
                <a:solidFill>
                  <a:schemeClr val="dk1"/>
                </a:solidFill>
              </a:rPr>
              <a:t>․</a:t>
            </a:r>
            <a:endParaRPr lang="en-US" sz="8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hy-AM" sz="800" dirty="0">
              <a:solidFill>
                <a:schemeClr val="dk1"/>
              </a:solidFill>
            </a:endParaRPr>
          </a:p>
          <a:p>
            <a:r>
              <a:rPr lang="ru-RU" sz="800" dirty="0">
                <a:solidFill>
                  <a:schemeClr val="dk1"/>
                </a:solidFill>
              </a:rPr>
              <a:t>Транспортное средство должно быть оборудовано специальными креплениями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Տրանսպորտային միջոցը պետք է հագեցած լինի հատուկ </a:t>
            </a:r>
            <a:r>
              <a:rPr lang="hy-AM" sz="800" dirty="0" err="1" smtClean="0">
                <a:solidFill>
                  <a:schemeClr val="dk1"/>
                </a:solidFill>
              </a:rPr>
              <a:t>ամրագոտիներով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ru-RU" sz="800" dirty="0" smtClean="0">
                <a:solidFill>
                  <a:schemeClr val="dk1"/>
                </a:solidFill>
              </a:rPr>
              <a:t>Вид </a:t>
            </a:r>
            <a:r>
              <a:rPr lang="ru-RU" sz="800" dirty="0">
                <a:solidFill>
                  <a:schemeClr val="dk1"/>
                </a:solidFill>
              </a:rPr>
              <a:t>кузова: Тент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Թափքի տեսակ՝ </a:t>
            </a:r>
            <a:r>
              <a:rPr lang="hy-AM" sz="800" dirty="0" err="1" smtClean="0">
                <a:solidFill>
                  <a:schemeClr val="dk1"/>
                </a:solidFill>
              </a:rPr>
              <a:t>տենտ</a:t>
            </a:r>
            <a:endParaRPr lang="ru-RU" sz="800" dirty="0">
              <a:solidFill>
                <a:schemeClr val="dk1"/>
              </a:solidFill>
            </a:endParaRPr>
          </a:p>
          <a:p>
            <a:r>
              <a:rPr lang="ru-RU" sz="800" dirty="0" smtClean="0">
                <a:solidFill>
                  <a:schemeClr val="dk1"/>
                </a:solidFill>
              </a:rPr>
              <a:t>Грузоподъемность:</a:t>
            </a:r>
            <a:r>
              <a:rPr lang="hy-AM" sz="800" dirty="0" smtClean="0">
                <a:solidFill>
                  <a:schemeClr val="dk1"/>
                </a:solidFill>
              </a:rPr>
              <a:t> 1.5 </a:t>
            </a:r>
            <a:r>
              <a:rPr lang="ru-RU" sz="800" dirty="0" smtClean="0">
                <a:solidFill>
                  <a:schemeClr val="dk1"/>
                </a:solidFill>
              </a:rPr>
              <a:t>тонн</a:t>
            </a:r>
            <a:r>
              <a:rPr lang="en-US" sz="800" dirty="0" smtClean="0">
                <a:solidFill>
                  <a:schemeClr val="dk1"/>
                </a:solidFill>
              </a:rPr>
              <a:t> </a:t>
            </a:r>
            <a:r>
              <a:rPr lang="ru-RU" sz="800" dirty="0" smtClean="0">
                <a:solidFill>
                  <a:schemeClr val="dk1"/>
                </a:solidFill>
              </a:rPr>
              <a:t> </a:t>
            </a:r>
            <a:r>
              <a:rPr lang="hy-AM" sz="800" dirty="0" smtClean="0">
                <a:solidFill>
                  <a:schemeClr val="dk1"/>
                </a:solidFill>
              </a:rPr>
              <a:t> </a:t>
            </a:r>
          </a:p>
          <a:p>
            <a:r>
              <a:rPr lang="hy-AM" sz="800" dirty="0" smtClean="0"/>
              <a:t>Բեռնատարողությունը ՝ 1.5 տոննա</a:t>
            </a:r>
            <a:endParaRPr lang="ru-RU" sz="8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41" name="Parallelogram 6">
            <a:extLst>
              <a:ext uri="{FF2B5EF4-FFF2-40B4-BE49-F238E27FC236}">
                <a16:creationId xmlns:a16="http://schemas.microsoft.com/office/drawing/2014/main" id="{4845E796-0383-404C-98E1-CEA9DB4463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48954" y="4190372"/>
            <a:ext cx="2921474" cy="411277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" dirty="0">
                <a:solidFill>
                  <a:schemeClr val="dk1"/>
                </a:solidFill>
              </a:rPr>
              <a:t>Поля для обязательного заполнения</a:t>
            </a:r>
            <a:endParaRPr lang="en-US" sz="800" dirty="0">
              <a:solidFill>
                <a:schemeClr val="dk1"/>
              </a:solidFill>
            </a:endParaRPr>
          </a:p>
          <a:p>
            <a:pPr algn="ctr"/>
            <a:r>
              <a:rPr lang="hy-AM" sz="800" dirty="0" smtClean="0">
                <a:solidFill>
                  <a:schemeClr val="dk1"/>
                </a:solidFill>
              </a:rPr>
              <a:t>Դաշտեր </a:t>
            </a:r>
            <a:r>
              <a:rPr lang="hy-AM" sz="800" dirty="0">
                <a:solidFill>
                  <a:schemeClr val="dk1"/>
                </a:solidFill>
              </a:rPr>
              <a:t>պարտադիր լրացման համար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1148" y="3722113"/>
            <a:ext cx="5856057" cy="38053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>
                <a:solidFill>
                  <a:schemeClr val="dk1"/>
                </a:solidFill>
              </a:rPr>
              <a:t>Работы будут выполнятся в рабочие дни с 09:00 до 18:00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Աշխատանքները իրականացվելու են աշխատանքային օրերին 09:00</a:t>
            </a:r>
            <a:r>
              <a:rPr lang="ru-RU" sz="800" dirty="0">
                <a:solidFill>
                  <a:schemeClr val="dk1"/>
                </a:solidFill>
              </a:rPr>
              <a:t> -</a:t>
            </a:r>
            <a:r>
              <a:rPr lang="hy-AM" sz="800" dirty="0">
                <a:solidFill>
                  <a:schemeClr val="dk1"/>
                </a:solidFill>
              </a:rPr>
              <a:t> </a:t>
            </a:r>
            <a:r>
              <a:rPr lang="hy-AM" sz="800" dirty="0" err="1">
                <a:solidFill>
                  <a:schemeClr val="dk1"/>
                </a:solidFill>
              </a:rPr>
              <a:t>ից</a:t>
            </a:r>
            <a:r>
              <a:rPr lang="hy-AM" sz="800" dirty="0">
                <a:solidFill>
                  <a:schemeClr val="dk1"/>
                </a:solidFill>
              </a:rPr>
              <a:t> </a:t>
            </a:r>
            <a:r>
              <a:rPr lang="hy-AM" sz="800" dirty="0" err="1">
                <a:solidFill>
                  <a:schemeClr val="dk1"/>
                </a:solidFill>
              </a:rPr>
              <a:t>մինչև</a:t>
            </a:r>
            <a:r>
              <a:rPr lang="hy-AM" sz="800" dirty="0">
                <a:solidFill>
                  <a:schemeClr val="dk1"/>
                </a:solidFill>
              </a:rPr>
              <a:t> 18։00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30" name="Parallelogram 6">
            <a:extLst>
              <a:ext uri="{FF2B5EF4-FFF2-40B4-BE49-F238E27FC236}">
                <a16:creationId xmlns:a16="http://schemas.microsoft.com/office/drawing/2014/main" id="{4845E796-0383-404C-98E1-CEA9DB4463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39594" y="1084616"/>
            <a:ext cx="4784270" cy="308998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" dirty="0">
                <a:solidFill>
                  <a:schemeClr val="dk1"/>
                </a:solidFill>
              </a:rPr>
              <a:t>Грузовая </a:t>
            </a:r>
            <a:r>
              <a:rPr lang="ru-RU" sz="800" dirty="0" smtClean="0">
                <a:solidFill>
                  <a:schemeClr val="dk1"/>
                </a:solidFill>
              </a:rPr>
              <a:t>машина </a:t>
            </a:r>
            <a:r>
              <a:rPr lang="hy-AM" sz="800" dirty="0" smtClean="0">
                <a:solidFill>
                  <a:schemeClr val="dk1"/>
                </a:solidFill>
              </a:rPr>
              <a:t>/ </a:t>
            </a:r>
            <a:r>
              <a:rPr lang="hy-AM" sz="800" dirty="0">
                <a:solidFill>
                  <a:schemeClr val="dk1"/>
                </a:solidFill>
              </a:rPr>
              <a:t>Բեռնատար ավտոմեքենա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1146" y="1576815"/>
            <a:ext cx="5856059" cy="198905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/>
              <a:t>Во время перевозки офисной мебели компания должна предоставить бригаду грузчиков, количество грузчиков не менее 8 человек и больше</a:t>
            </a:r>
            <a:endParaRPr lang="en-US" sz="800" dirty="0">
              <a:latin typeface="Arial Armenian" panose="020B0604020202020204" pitchFamily="34" charset="0"/>
            </a:endParaRPr>
          </a:p>
          <a:p>
            <a:r>
              <a:rPr lang="hy-AM" sz="800" dirty="0" err="1"/>
              <a:t>Օֆիսային</a:t>
            </a:r>
            <a:r>
              <a:rPr lang="hy-AM" sz="800" dirty="0"/>
              <a:t> կահույքի տեղափոխման</a:t>
            </a:r>
            <a:r>
              <a:rPr lang="ru-RU" sz="800" dirty="0"/>
              <a:t> </a:t>
            </a:r>
            <a:r>
              <a:rPr lang="hy-AM" sz="800" dirty="0"/>
              <a:t>ժամանակ ընկերությունը պետք է տրամադրի բանվորական բրիգադ, որը պետք է բաղկացած լինի նվազագույնը 8 հոգուց և ավելին։</a:t>
            </a:r>
            <a:endParaRPr lang="en-US" sz="800" dirty="0">
              <a:latin typeface="Arial Armenian" panose="020B0604020202020204" pitchFamily="34" charset="0"/>
            </a:endParaRPr>
          </a:p>
          <a:p>
            <a:endParaRPr lang="ru-RU" sz="800" dirty="0"/>
          </a:p>
          <a:p>
            <a:r>
              <a:rPr lang="ru-RU" sz="800" dirty="0"/>
              <a:t>Количество человек зависит от предполагаемого объема работ.</a:t>
            </a:r>
            <a:endParaRPr lang="en-US" sz="800" dirty="0">
              <a:latin typeface="Arial Armenian" panose="020B0604020202020204" pitchFamily="34" charset="0"/>
            </a:endParaRPr>
          </a:p>
          <a:p>
            <a:r>
              <a:rPr lang="hy-AM" sz="800" dirty="0"/>
              <a:t>Մարդկանց քանակը կախված է առաջարկվող աշխատանքների ծավալից</a:t>
            </a:r>
            <a:endParaRPr lang="en-US" sz="800" dirty="0">
              <a:latin typeface="Arial Armenian" panose="020B0604020202020204" pitchFamily="34" charset="0"/>
            </a:endParaRPr>
          </a:p>
          <a:p>
            <a:endParaRPr lang="ru-RU" sz="800" dirty="0"/>
          </a:p>
          <a:p>
            <a:r>
              <a:rPr lang="ru-RU" sz="800" dirty="0"/>
              <a:t>Команда должна взять на себя вынос техники и мебели, правильную погрузку, крепление внутри салона машины, </a:t>
            </a:r>
            <a:r>
              <a:rPr lang="ru-RU" sz="800" dirty="0" smtClean="0"/>
              <a:t>разгрузку, а также расставление мебели </a:t>
            </a:r>
            <a:r>
              <a:rPr lang="ru-RU" sz="800" dirty="0"/>
              <a:t>по </a:t>
            </a:r>
            <a:r>
              <a:rPr lang="ru-RU" sz="800" dirty="0" smtClean="0"/>
              <a:t>местам</a:t>
            </a:r>
            <a:endParaRPr lang="en-US" sz="800" dirty="0">
              <a:latin typeface="Arial Armenian" panose="020B0604020202020204" pitchFamily="34" charset="0"/>
            </a:endParaRPr>
          </a:p>
          <a:p>
            <a:r>
              <a:rPr lang="hy-AM" sz="800" dirty="0"/>
              <a:t>Խումբը պետք է իր վրա վերցնի տեխնիկայի և կահույքի դուրսբերումը</a:t>
            </a:r>
            <a:r>
              <a:rPr lang="en-US" sz="800" dirty="0">
                <a:latin typeface="Arial Armenian" panose="020B0604020202020204" pitchFamily="34" charset="0"/>
              </a:rPr>
              <a:t>,</a:t>
            </a:r>
            <a:r>
              <a:rPr lang="hy-AM" sz="800" dirty="0"/>
              <a:t> ճիշտ բեռնումը, մեքենայի սրահի ներսում </a:t>
            </a:r>
            <a:r>
              <a:rPr lang="hy-AM" sz="800" dirty="0" smtClean="0"/>
              <a:t>ամրացումը</a:t>
            </a:r>
            <a:r>
              <a:rPr lang="ru-RU" sz="800" dirty="0" smtClean="0"/>
              <a:t>,</a:t>
            </a:r>
            <a:r>
              <a:rPr lang="hy-AM" sz="800" dirty="0" smtClean="0"/>
              <a:t> բեռնաթափումը</a:t>
            </a:r>
            <a:r>
              <a:rPr lang="ru-RU" sz="800" dirty="0" smtClean="0"/>
              <a:t> </a:t>
            </a:r>
            <a:r>
              <a:rPr lang="hy-AM" sz="800" dirty="0" smtClean="0"/>
              <a:t>և</a:t>
            </a:r>
            <a:r>
              <a:rPr lang="ru-RU" sz="800" dirty="0" smtClean="0"/>
              <a:t> </a:t>
            </a:r>
            <a:r>
              <a:rPr lang="hy-AM" sz="800" dirty="0" smtClean="0"/>
              <a:t>նաև դասավորումը:</a:t>
            </a:r>
            <a:endParaRPr lang="ru-RU" sz="800" dirty="0" smtClean="0"/>
          </a:p>
          <a:p>
            <a:pPr marL="285750" indent="-285750">
              <a:buFontTx/>
              <a:buChar char="-"/>
            </a:pPr>
            <a:endParaRPr lang="ru-RU" sz="800" dirty="0"/>
          </a:p>
          <a:p>
            <a:r>
              <a:rPr lang="ru-RU" sz="800" dirty="0"/>
              <a:t>Все перевозки будут осуществлены на территории г. </a:t>
            </a:r>
            <a:r>
              <a:rPr lang="ru-RU" sz="800" dirty="0" smtClean="0"/>
              <a:t>Ереван</a:t>
            </a:r>
            <a:endParaRPr lang="ru-RU" sz="800" dirty="0"/>
          </a:p>
          <a:p>
            <a:r>
              <a:rPr lang="hy-AM" altLang="en-US" sz="800" dirty="0">
                <a:solidFill>
                  <a:srgbClr val="202124"/>
                </a:solidFill>
                <a:latin typeface="inherit"/>
              </a:rPr>
              <a:t>Բոլոր փոխադրումները իրականացվելու են ք․ </a:t>
            </a:r>
            <a:r>
              <a:rPr lang="hy-AM" altLang="en-US" sz="800" dirty="0" err="1" smtClean="0">
                <a:solidFill>
                  <a:srgbClr val="202124"/>
                </a:solidFill>
                <a:latin typeface="inherit"/>
              </a:rPr>
              <a:t>Երևանում</a:t>
            </a:r>
            <a:r>
              <a:rPr lang="hy-AM" altLang="en-US" sz="800" dirty="0" smtClean="0">
                <a:solidFill>
                  <a:srgbClr val="202124"/>
                </a:solidFill>
                <a:latin typeface="inherit"/>
              </a:rPr>
              <a:t>՝</a:t>
            </a:r>
            <a:r>
              <a:rPr lang="hy-AM" sz="800" dirty="0" smtClean="0"/>
              <a:t>․</a:t>
            </a:r>
            <a:endParaRPr lang="en-US" sz="800" dirty="0" smtClean="0"/>
          </a:p>
          <a:p>
            <a:endParaRPr lang="en-US" sz="800" dirty="0"/>
          </a:p>
        </p:txBody>
      </p:sp>
      <p:sp>
        <p:nvSpPr>
          <p:cNvPr id="18" name="Down Arrow 17"/>
          <p:cNvSpPr/>
          <p:nvPr/>
        </p:nvSpPr>
        <p:spPr>
          <a:xfrm>
            <a:off x="3004432" y="1431692"/>
            <a:ext cx="98712" cy="11388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8890889" y="1437136"/>
            <a:ext cx="98712" cy="11388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756089" y="4624896"/>
            <a:ext cx="98712" cy="11388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59" y="6353393"/>
            <a:ext cx="7388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kern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*цена должна быть указан</a:t>
            </a:r>
            <a:r>
              <a:rPr lang="ru-RU" sz="800" kern="1400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ru-RU" sz="800" kern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за один выезд, за полностью загруженную машину</a:t>
            </a:r>
          </a:p>
          <a:p>
            <a:r>
              <a:rPr lang="ru-RU" sz="800" kern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sz="8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727" y="6542638"/>
            <a:ext cx="5012591" cy="1128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*</a:t>
            </a:r>
            <a:r>
              <a:rPr kumimoji="0" lang="hy-AM" altLang="en-US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գինը պետք է նշված լինի մեկ ուղղության համար, ամբողջությամբ բեռնված մեքենայի համար</a:t>
            </a:r>
            <a:r>
              <a:rPr kumimoji="0" lang="hy-AM" altLang="en-US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hy-AM" alt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074230" y="3730531"/>
            <a:ext cx="5746147" cy="394546"/>
          </a:xfrm>
          <a:prstGeom prst="roundRect">
            <a:avLst>
              <a:gd name="adj" fmla="val 1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/>
              <a:t>Компания несет ответственность за ущерб </a:t>
            </a:r>
            <a:r>
              <a:rPr lang="ru-RU" sz="800" dirty="0" smtClean="0"/>
              <a:t>причинённый  </a:t>
            </a:r>
            <a:r>
              <a:rPr lang="ru-RU" sz="800" dirty="0"/>
              <a:t>во время выполнения работ. </a:t>
            </a:r>
            <a:endParaRPr lang="hy-AM" sz="800" dirty="0" smtClean="0"/>
          </a:p>
          <a:p>
            <a:r>
              <a:rPr lang="en-US" sz="800" dirty="0" err="1" smtClean="0">
                <a:solidFill>
                  <a:schemeClr val="tx1"/>
                </a:solidFill>
              </a:rPr>
              <a:t>Ընկերությունը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պատասխանատվություն</a:t>
            </a:r>
            <a:r>
              <a:rPr lang="en-US" sz="800" dirty="0">
                <a:solidFill>
                  <a:schemeClr val="tx1"/>
                </a:solidFill>
              </a:rPr>
              <a:t> է </a:t>
            </a:r>
            <a:r>
              <a:rPr lang="en-US" sz="800" dirty="0" err="1">
                <a:solidFill>
                  <a:schemeClr val="tx1"/>
                </a:solidFill>
              </a:rPr>
              <a:t>կրում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աշխատանքի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ընթացքում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ապրանքին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պատճառած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վնասների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համար</a:t>
            </a:r>
            <a:r>
              <a:rPr lang="en-US" sz="800" dirty="0" smtClean="0">
                <a:solidFill>
                  <a:schemeClr val="tx1"/>
                </a:solidFill>
              </a:rPr>
              <a:t>: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8863"/>
              </p:ext>
            </p:extLst>
          </p:nvPr>
        </p:nvGraphicFramePr>
        <p:xfrm>
          <a:off x="91145" y="4835178"/>
          <a:ext cx="7387341" cy="1609344"/>
        </p:xfrm>
        <a:graphic>
          <a:graphicData uri="http://schemas.openxmlformats.org/drawingml/2006/table">
            <a:tbl>
              <a:tblPr/>
              <a:tblGrid>
                <a:gridCol w="6048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955368908"/>
                    </a:ext>
                  </a:extLst>
                </a:gridCol>
              </a:tblGrid>
              <a:tr h="575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*Необходимо предоставить стоимость перевозки стеллажей и металлических</a:t>
                      </a: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шкафов</a:t>
                      </a: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грузовой</a:t>
                      </a: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машиной (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длина 3 м, ширина - 2 м и высота – 1.8 м) </a:t>
                      </a:r>
                      <a:endParaRPr lang="en-US" sz="8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за один выезд</a:t>
                      </a: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(драм РА, включая НДС)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800" dirty="0" smtClean="0"/>
                        <a:t>Անհրաժեշտ է</a:t>
                      </a:r>
                      <a:r>
                        <a:rPr lang="en-US" sz="800" dirty="0" smtClean="0"/>
                        <a:t> </a:t>
                      </a:r>
                      <a:r>
                        <a:rPr lang="hy-AM" sz="800" dirty="0" smtClean="0"/>
                        <a:t>տրամադրել մետաղական պահարանների և </a:t>
                      </a:r>
                      <a:r>
                        <a:rPr lang="hy-AM" sz="800" dirty="0" err="1" smtClean="0"/>
                        <a:t>դարակաշարերի</a:t>
                      </a:r>
                      <a:r>
                        <a:rPr lang="hy-AM" sz="800" dirty="0" smtClean="0"/>
                        <a:t> </a:t>
                      </a:r>
                      <a:r>
                        <a:rPr lang="hy-AM" sz="800" dirty="0" err="1" smtClean="0"/>
                        <a:t>բեռնատարով</a:t>
                      </a:r>
                      <a:r>
                        <a:rPr lang="ru-RU" sz="800" dirty="0" smtClean="0"/>
                        <a:t> (</a:t>
                      </a:r>
                      <a:r>
                        <a:rPr lang="hy-AM" sz="800" dirty="0" smtClean="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hy-AM" sz="800" dirty="0" smtClean="0">
                          <a:solidFill>
                            <a:schemeClr val="dk1"/>
                          </a:solidFill>
                        </a:rPr>
                        <a:t>մ, լայնություն – 2մ, բարձրություն – 1.8մ․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lang="hy-AM" sz="800" dirty="0" smtClean="0"/>
                        <a:t> տեղափոխման արժեքը</a:t>
                      </a:r>
                      <a:r>
                        <a:rPr lang="hy-AM" sz="800" baseline="0" dirty="0" smtClean="0"/>
                        <a:t> </a:t>
                      </a:r>
                      <a:r>
                        <a:rPr lang="hy-AM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Armenian" panose="020B0604020202020204" pitchFamily="34" charset="0"/>
                          <a:ea typeface="+mn-ea"/>
                          <a:cs typeface="+mn-cs"/>
                        </a:rPr>
                        <a:t>ÐÐ ¹ñ³Ù, Ý»ñ³éÛ³É ²²Ð/ </a:t>
                      </a:r>
                      <a:endParaRPr lang="ru-RU" sz="800" b="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*Необходимо предоставить стоимость перевозки стеллажей и металлических</a:t>
                      </a: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шкафов</a:t>
                      </a: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грузовой</a:t>
                      </a: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машиной (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длина 4 м, ширина - 2 м и высота – 1.8 м) </a:t>
                      </a:r>
                      <a:endParaRPr lang="en-US" sz="8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за один выезд</a:t>
                      </a: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(драм РА, включая НДС)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800" dirty="0" smtClean="0"/>
                        <a:t>Անհրաժեշտ է</a:t>
                      </a:r>
                      <a:r>
                        <a:rPr lang="en-US" sz="800" dirty="0" smtClean="0"/>
                        <a:t> </a:t>
                      </a:r>
                      <a:r>
                        <a:rPr lang="hy-AM" sz="800" dirty="0" smtClean="0"/>
                        <a:t>տրամադրել մետաղական պահարանների և </a:t>
                      </a:r>
                      <a:r>
                        <a:rPr lang="hy-AM" sz="800" dirty="0" err="1" smtClean="0"/>
                        <a:t>դարակաշարերի</a:t>
                      </a:r>
                      <a:r>
                        <a:rPr lang="hy-AM" sz="800" dirty="0" smtClean="0"/>
                        <a:t> </a:t>
                      </a:r>
                      <a:r>
                        <a:rPr lang="hy-AM" sz="800" dirty="0" err="1" smtClean="0"/>
                        <a:t>բեռնատարով</a:t>
                      </a:r>
                      <a:r>
                        <a:rPr lang="ru-RU" sz="800" dirty="0" smtClean="0"/>
                        <a:t> (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4 </a:t>
                      </a:r>
                      <a:r>
                        <a:rPr lang="hy-AM" sz="800" dirty="0" smtClean="0">
                          <a:solidFill>
                            <a:schemeClr val="dk1"/>
                          </a:solidFill>
                        </a:rPr>
                        <a:t>մ, լայնություն – 2մ, բարձրություն – 1.8մ․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lang="hy-AM" sz="800" dirty="0" smtClean="0"/>
                        <a:t> տեղափոխման արժեքը</a:t>
                      </a:r>
                      <a:r>
                        <a:rPr lang="hy-AM" sz="800" baseline="0" dirty="0" smtClean="0"/>
                        <a:t> </a:t>
                      </a:r>
                      <a:r>
                        <a:rPr lang="hy-AM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Armenian" panose="020B0604020202020204" pitchFamily="34" charset="0"/>
                          <a:ea typeface="+mn-ea"/>
                          <a:cs typeface="+mn-cs"/>
                        </a:rPr>
                        <a:t>ÐÐ ¹ñ³Ù, Ý»ñ³éÛ³É ²²Ð/ </a:t>
                      </a:r>
                      <a:endParaRPr lang="ru-RU" sz="800" b="0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11154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88" y="4535386"/>
            <a:ext cx="1642115" cy="20420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5B82B39-FA39-4517-A727-7BE6AAEA7F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8758" y="124057"/>
            <a:ext cx="104711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/>
              <a:t>ВТБ </a:t>
            </a:r>
            <a:r>
              <a:rPr lang="ru-RU" sz="1800" dirty="0" smtClean="0"/>
              <a:t>Армения</a:t>
            </a:r>
            <a:endParaRPr lang="ru-RU" sz="1800" dirty="0"/>
          </a:p>
        </p:txBody>
      </p:sp>
      <p:sp>
        <p:nvSpPr>
          <p:cNvPr id="26" name="Slide Number Placeholder 40"/>
          <p:cNvSpPr txBox="1">
            <a:spLocks/>
          </p:cNvSpPr>
          <p:nvPr/>
        </p:nvSpPr>
        <p:spPr>
          <a:xfrm>
            <a:off x="9448800" y="63270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9586497" y="54561"/>
            <a:ext cx="2233880" cy="5410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4" name="Picture 1" descr="VTB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316" y="18815"/>
            <a:ext cx="853303" cy="49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1145" y="1596278"/>
            <a:ext cx="6783184" cy="214875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>
                <a:solidFill>
                  <a:schemeClr val="dk1"/>
                </a:solidFill>
              </a:rPr>
              <a:t>Во время перевозки стеллажей, металлических шкафов компания должна предоставить бригаду грузчиков, количество грузчиков не менее 8 человек и больше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Մետաղական պահարանների և </a:t>
            </a:r>
            <a:r>
              <a:rPr lang="hy-AM" sz="800" dirty="0" err="1">
                <a:solidFill>
                  <a:schemeClr val="dk1"/>
                </a:solidFill>
              </a:rPr>
              <a:t>դարակաշարերի</a:t>
            </a:r>
            <a:r>
              <a:rPr lang="hy-AM" sz="800" dirty="0">
                <a:solidFill>
                  <a:schemeClr val="dk1"/>
                </a:solidFill>
              </a:rPr>
              <a:t> տեղափոխման</a:t>
            </a:r>
            <a:r>
              <a:rPr lang="ru-RU" sz="800" dirty="0">
                <a:solidFill>
                  <a:schemeClr val="dk1"/>
                </a:solidFill>
              </a:rPr>
              <a:t> </a:t>
            </a:r>
            <a:r>
              <a:rPr lang="hy-AM" sz="800" dirty="0">
                <a:solidFill>
                  <a:schemeClr val="dk1"/>
                </a:solidFill>
              </a:rPr>
              <a:t>ժամանակ ընկերությունը պետք է տրամադրի բանվորական բրիգադ, որը պետք է բաղկացած լինի նվազագույնը 8 հոգուց և ավելին։</a:t>
            </a:r>
            <a:r>
              <a:rPr lang="ru-RU" sz="800" dirty="0">
                <a:solidFill>
                  <a:schemeClr val="dk1"/>
                </a:solidFill>
              </a:rPr>
              <a:t> </a:t>
            </a:r>
            <a:endParaRPr lang="en-US" sz="8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  <a:p>
            <a:r>
              <a:rPr lang="ru-RU" sz="800" dirty="0">
                <a:solidFill>
                  <a:schemeClr val="dk1"/>
                </a:solidFill>
              </a:rPr>
              <a:t>Количество человек зависит от предполагаемого объема работ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Մարդկանց քանակը կախված է առաջարկվող աշխատանքների ծավալից: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ru-RU" sz="800" dirty="0">
                <a:solidFill>
                  <a:schemeClr val="dk1"/>
                </a:solidFill>
              </a:rPr>
              <a:t> </a:t>
            </a:r>
          </a:p>
          <a:p>
            <a:r>
              <a:rPr lang="ru-RU" sz="800" dirty="0">
                <a:solidFill>
                  <a:schemeClr val="dk1"/>
                </a:solidFill>
              </a:rPr>
              <a:t>Команда должна взять на себя вынос</a:t>
            </a:r>
            <a:r>
              <a:rPr lang="hy-AM" sz="800" dirty="0">
                <a:solidFill>
                  <a:schemeClr val="dk1"/>
                </a:solidFill>
              </a:rPr>
              <a:t> </a:t>
            </a:r>
            <a:r>
              <a:rPr lang="ru-RU" sz="800" dirty="0">
                <a:solidFill>
                  <a:schemeClr val="dk1"/>
                </a:solidFill>
              </a:rPr>
              <a:t>стеллажей</a:t>
            </a:r>
            <a:r>
              <a:rPr lang="hy-AM" sz="800" dirty="0">
                <a:solidFill>
                  <a:schemeClr val="dk1"/>
                </a:solidFill>
              </a:rPr>
              <a:t> </a:t>
            </a:r>
            <a:r>
              <a:rPr lang="ru-RU" sz="800" dirty="0">
                <a:solidFill>
                  <a:schemeClr val="dk1"/>
                </a:solidFill>
              </a:rPr>
              <a:t>и металлических шкафов , правильную погрузку, крепление внутри салона машины, разгрузку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Խումբը պետք է իր վրա վերցնի մետաղական պահարանների և </a:t>
            </a:r>
            <a:r>
              <a:rPr lang="hy-AM" sz="800" dirty="0" err="1">
                <a:solidFill>
                  <a:schemeClr val="dk1"/>
                </a:solidFill>
              </a:rPr>
              <a:t>դարակաշարերի</a:t>
            </a:r>
            <a:r>
              <a:rPr lang="hy-AM" sz="800" dirty="0">
                <a:solidFill>
                  <a:schemeClr val="dk1"/>
                </a:solidFill>
              </a:rPr>
              <a:t> դուրսբերումը ճիշտ բեռնումը, մեքենայի սրահի ներսում ամրացումը և բեռնաթափումը:</a:t>
            </a:r>
            <a:endParaRPr lang="ru-RU" sz="800" dirty="0">
              <a:solidFill>
                <a:schemeClr val="dk1"/>
              </a:solidFill>
            </a:endParaRPr>
          </a:p>
          <a:p>
            <a:endParaRPr lang="ru-RU" sz="800" dirty="0" smtClean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ru-RU" sz="800" dirty="0"/>
          </a:p>
          <a:p>
            <a:r>
              <a:rPr lang="ru-RU" sz="800" dirty="0"/>
              <a:t>Все перевозки будут осуществлены на территории г. </a:t>
            </a:r>
            <a:r>
              <a:rPr lang="ru-RU" sz="800" dirty="0" smtClean="0"/>
              <a:t>Ереван</a:t>
            </a:r>
            <a:endParaRPr lang="ru-RU" sz="800" dirty="0"/>
          </a:p>
          <a:p>
            <a:r>
              <a:rPr lang="hy-AM" altLang="en-US" sz="800" dirty="0">
                <a:solidFill>
                  <a:srgbClr val="202124"/>
                </a:solidFill>
                <a:latin typeface="inherit"/>
              </a:rPr>
              <a:t>Բոլոր փոխադրումները իրականացվելու են ք․ </a:t>
            </a:r>
            <a:r>
              <a:rPr lang="hy-AM" altLang="en-US" sz="800" dirty="0" err="1" smtClean="0">
                <a:solidFill>
                  <a:srgbClr val="202124"/>
                </a:solidFill>
                <a:latin typeface="inherit"/>
              </a:rPr>
              <a:t>Երևանում</a:t>
            </a:r>
            <a:r>
              <a:rPr lang="hy-AM" altLang="en-US" sz="800" dirty="0" smtClean="0">
                <a:solidFill>
                  <a:srgbClr val="202124"/>
                </a:solidFill>
                <a:latin typeface="inherit"/>
              </a:rPr>
              <a:t>՝</a:t>
            </a:r>
            <a:endParaRPr lang="ru-RU" sz="800" dirty="0"/>
          </a:p>
          <a:p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941973" y="1596277"/>
            <a:ext cx="4878403" cy="2148757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/>
              <a:t>Во время перевозки стеллажей, металлических шкафов </a:t>
            </a:r>
            <a:r>
              <a:rPr lang="ru-RU" sz="800" dirty="0" smtClean="0"/>
              <a:t>компания </a:t>
            </a:r>
            <a:r>
              <a:rPr lang="ru-RU" sz="800" dirty="0"/>
              <a:t>должна предоставить транспортное средство</a:t>
            </a:r>
            <a:r>
              <a:rPr lang="hy-AM" sz="800" dirty="0"/>
              <a:t> </a:t>
            </a:r>
            <a:endParaRPr lang="en-US" sz="800" dirty="0"/>
          </a:p>
          <a:p>
            <a:r>
              <a:rPr lang="hy-AM" sz="800" dirty="0"/>
              <a:t>Մետաղական պահարանների և </a:t>
            </a:r>
            <a:r>
              <a:rPr lang="hy-AM" sz="800" dirty="0" err="1"/>
              <a:t>դարակաշարերի</a:t>
            </a:r>
            <a:r>
              <a:rPr lang="hy-AM" sz="800" dirty="0"/>
              <a:t> </a:t>
            </a:r>
            <a:r>
              <a:rPr lang="hy-AM" sz="800" dirty="0" smtClean="0"/>
              <a:t>տեղափոխման </a:t>
            </a:r>
            <a:r>
              <a:rPr lang="hy-AM" sz="800" dirty="0"/>
              <a:t>ժամանակ ընկերությունը պետք է տրամադրի տրանսպորտային միջոց</a:t>
            </a:r>
            <a:r>
              <a:rPr lang="hy-AM" sz="800" dirty="0" smtClean="0"/>
              <a:t>։</a:t>
            </a:r>
            <a:endParaRPr lang="ru-RU" sz="800" dirty="0"/>
          </a:p>
          <a:p>
            <a:r>
              <a:rPr lang="ru-RU" sz="800" dirty="0"/>
              <a:t>Габариты кузова грузовых автомобилей должны быть</a:t>
            </a:r>
            <a:r>
              <a:rPr lang="hy-AM" sz="800" dirty="0"/>
              <a:t>: </a:t>
            </a:r>
            <a:r>
              <a:rPr lang="ru-RU" sz="800" dirty="0"/>
              <a:t>длина - 3 м, ширина - 2 м и высота – 1.8 м </a:t>
            </a:r>
            <a:endParaRPr lang="en-US" sz="800" dirty="0"/>
          </a:p>
          <a:p>
            <a:r>
              <a:rPr lang="hy-AM" sz="800" dirty="0"/>
              <a:t>Բեռնատար մեքենաների չափսերը պետք է լինեն՝ երկարություն – 3մ, լայնություն – 2մ, բարձրություն – 1.8մ</a:t>
            </a:r>
            <a:r>
              <a:rPr lang="hy-AM" sz="800" dirty="0" smtClean="0"/>
              <a:t>․</a:t>
            </a:r>
            <a:endParaRPr lang="hy-AM" sz="800" dirty="0"/>
          </a:p>
          <a:p>
            <a:r>
              <a:rPr lang="ru-RU" sz="800" dirty="0"/>
              <a:t>Транспортное средство должно быть оборудовано специальными креплениями</a:t>
            </a:r>
            <a:endParaRPr lang="en-US" sz="800" dirty="0"/>
          </a:p>
          <a:p>
            <a:r>
              <a:rPr lang="hy-AM" sz="800" dirty="0"/>
              <a:t>Տրանսպորտային միջոցը պետք է հագեցած լինի հատուկ </a:t>
            </a:r>
            <a:r>
              <a:rPr lang="hy-AM" sz="800" dirty="0" err="1" smtClean="0"/>
              <a:t>ամրագոտիներով</a:t>
            </a:r>
            <a:endParaRPr lang="en-US" sz="800" dirty="0"/>
          </a:p>
          <a:p>
            <a:pPr marL="285750" indent="-285750">
              <a:buFontTx/>
              <a:buChar char="-"/>
            </a:pPr>
            <a:endParaRPr lang="ru-RU" sz="800" dirty="0"/>
          </a:p>
          <a:p>
            <a:r>
              <a:rPr lang="ru-RU" sz="800" dirty="0"/>
              <a:t>Вид кузова: Тент</a:t>
            </a:r>
            <a:endParaRPr lang="en-US" sz="800" dirty="0"/>
          </a:p>
          <a:p>
            <a:r>
              <a:rPr lang="hy-AM" sz="800" dirty="0"/>
              <a:t>Թափքի տեսակ՝ </a:t>
            </a:r>
            <a:r>
              <a:rPr lang="hy-AM" sz="800" dirty="0" err="1"/>
              <a:t>տենտ</a:t>
            </a:r>
            <a:endParaRPr lang="en-US" sz="800" dirty="0"/>
          </a:p>
          <a:p>
            <a:pPr marL="285750" indent="-285750">
              <a:buFontTx/>
              <a:buChar char="-"/>
            </a:pPr>
            <a:endParaRPr lang="ru-RU" sz="800" dirty="0"/>
          </a:p>
          <a:p>
            <a:r>
              <a:rPr lang="ru-RU" sz="800" dirty="0"/>
              <a:t>Грузоподъемность:</a:t>
            </a:r>
            <a:r>
              <a:rPr lang="hy-AM" sz="800" dirty="0"/>
              <a:t> 1.5 </a:t>
            </a:r>
            <a:r>
              <a:rPr lang="ru-RU" sz="800" dirty="0"/>
              <a:t>тонн</a:t>
            </a:r>
            <a:r>
              <a:rPr lang="en-US" sz="800" dirty="0"/>
              <a:t> </a:t>
            </a:r>
            <a:r>
              <a:rPr lang="ru-RU" sz="800" dirty="0"/>
              <a:t> </a:t>
            </a:r>
            <a:r>
              <a:rPr lang="hy-AM" sz="800" dirty="0"/>
              <a:t> </a:t>
            </a:r>
          </a:p>
          <a:p>
            <a:r>
              <a:rPr lang="hy-AM" sz="800" dirty="0" smtClean="0"/>
              <a:t>Բեռնատարողությունը՝ </a:t>
            </a:r>
            <a:r>
              <a:rPr lang="hy-AM" sz="800" dirty="0"/>
              <a:t>1.5 տոննա</a:t>
            </a:r>
            <a:endParaRPr lang="ru-RU" sz="800" dirty="0"/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9" r="36967" b="6567"/>
          <a:stretch/>
        </p:blipFill>
        <p:spPr>
          <a:xfrm>
            <a:off x="7838824" y="4961743"/>
            <a:ext cx="863208" cy="1627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4" r="24599"/>
          <a:stretch/>
        </p:blipFill>
        <p:spPr>
          <a:xfrm>
            <a:off x="10724226" y="4532080"/>
            <a:ext cx="1095450" cy="2088275"/>
          </a:xfrm>
          <a:prstGeom prst="rect">
            <a:avLst/>
          </a:prstGeom>
        </p:spPr>
      </p:pic>
      <p:sp>
        <p:nvSpPr>
          <p:cNvPr id="35" name="Parallelogram 6">
            <a:extLst>
              <a:ext uri="{FF2B5EF4-FFF2-40B4-BE49-F238E27FC236}">
                <a16:creationId xmlns:a16="http://schemas.microsoft.com/office/drawing/2014/main" id="{4845E796-0383-404C-98E1-CEA9DB4463B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53809" y="1114288"/>
            <a:ext cx="2965146" cy="308998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" dirty="0">
                <a:solidFill>
                  <a:schemeClr val="dk1"/>
                </a:solidFill>
              </a:rPr>
              <a:t>Рабочая </a:t>
            </a:r>
            <a:r>
              <a:rPr lang="ru-RU" sz="800" dirty="0" smtClean="0">
                <a:solidFill>
                  <a:schemeClr val="dk1"/>
                </a:solidFill>
              </a:rPr>
              <a:t>сила </a:t>
            </a:r>
            <a:r>
              <a:rPr lang="hy-AM" sz="800" dirty="0" smtClean="0">
                <a:solidFill>
                  <a:schemeClr val="dk1"/>
                </a:solidFill>
              </a:rPr>
              <a:t>/ </a:t>
            </a:r>
            <a:r>
              <a:rPr lang="hy-AM" sz="800" dirty="0">
                <a:solidFill>
                  <a:schemeClr val="dk1"/>
                </a:solidFill>
              </a:rPr>
              <a:t>Բանվորական ուժ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38" name="Parallelogram 6">
            <a:extLst>
              <a:ext uri="{FF2B5EF4-FFF2-40B4-BE49-F238E27FC236}">
                <a16:creationId xmlns:a16="http://schemas.microsoft.com/office/drawing/2014/main" id="{4845E796-0383-404C-98E1-CEA9DB4463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59543" y="1113464"/>
            <a:ext cx="3784667" cy="308998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" dirty="0">
                <a:solidFill>
                  <a:schemeClr val="dk1"/>
                </a:solidFill>
              </a:rPr>
              <a:t>Грузовая </a:t>
            </a:r>
            <a:r>
              <a:rPr lang="ru-RU" sz="800" dirty="0" smtClean="0">
                <a:solidFill>
                  <a:schemeClr val="dk1"/>
                </a:solidFill>
              </a:rPr>
              <a:t>машина </a:t>
            </a:r>
            <a:r>
              <a:rPr lang="hy-AM" sz="800" dirty="0" smtClean="0">
                <a:solidFill>
                  <a:schemeClr val="dk1"/>
                </a:solidFill>
              </a:rPr>
              <a:t>/ </a:t>
            </a:r>
            <a:r>
              <a:rPr lang="hy-AM" sz="800" dirty="0">
                <a:solidFill>
                  <a:schemeClr val="dk1"/>
                </a:solidFill>
              </a:rPr>
              <a:t>Բեռնատար ավտոմեքենա</a:t>
            </a:r>
            <a:endParaRPr lang="ru-RU" sz="800" dirty="0">
              <a:solidFill>
                <a:schemeClr val="dk1"/>
              </a:solidFill>
            </a:endParaRPr>
          </a:p>
        </p:txBody>
      </p:sp>
      <p:grpSp>
        <p:nvGrpSpPr>
          <p:cNvPr id="40" name="Group 5">
            <a:extLst>
              <a:ext uri="{FF2B5EF4-FFF2-40B4-BE49-F238E27FC236}">
                <a16:creationId xmlns:a16="http://schemas.microsoft.com/office/drawing/2014/main" id="{248B7D0E-879C-4BF2-8A0D-571098ABDAA2}"/>
              </a:ext>
            </a:extLst>
          </p:cNvPr>
          <p:cNvGrpSpPr/>
          <p:nvPr/>
        </p:nvGrpSpPr>
        <p:grpSpPr>
          <a:xfrm rot="10800000">
            <a:off x="266871" y="448448"/>
            <a:ext cx="11436869" cy="454618"/>
            <a:chOff x="7158385" y="1187391"/>
            <a:chExt cx="4699226" cy="506581"/>
          </a:xfrm>
        </p:grpSpPr>
        <p:sp>
          <p:nvSpPr>
            <p:cNvPr id="43" name="Freeform: Shape 7">
              <a:extLst>
                <a:ext uri="{FF2B5EF4-FFF2-40B4-BE49-F238E27FC236}">
                  <a16:creationId xmlns:a16="http://schemas.microsoft.com/office/drawing/2014/main" id="{940CCDBC-2F25-443B-B0FD-C3012DC69D19}"/>
                </a:ext>
              </a:extLst>
            </p:cNvPr>
            <p:cNvSpPr/>
            <p:nvPr/>
          </p:nvSpPr>
          <p:spPr>
            <a:xfrm flipH="1">
              <a:off x="11375625" y="1187391"/>
              <a:ext cx="481986" cy="503406"/>
            </a:xfrm>
            <a:custGeom>
              <a:avLst/>
              <a:gdLst>
                <a:gd name="connsiteX0" fmla="*/ 197679 w 481986"/>
                <a:gd name="connsiteY0" fmla="*/ 0 h 503406"/>
                <a:gd name="connsiteX1" fmla="*/ 481986 w 481986"/>
                <a:gd name="connsiteY1" fmla="*/ 0 h 503406"/>
                <a:gd name="connsiteX2" fmla="*/ 481986 w 481986"/>
                <a:gd name="connsiteY2" fmla="*/ 503406 h 503406"/>
                <a:gd name="connsiteX3" fmla="*/ 473173 w 481986"/>
                <a:gd name="connsiteY3" fmla="*/ 503406 h 503406"/>
                <a:gd name="connsiteX4" fmla="*/ 197679 w 481986"/>
                <a:gd name="connsiteY4" fmla="*/ 503406 h 503406"/>
                <a:gd name="connsiteX5" fmla="*/ 0 w 481986"/>
                <a:gd name="connsiteY5" fmla="*/ 251703 h 503406"/>
                <a:gd name="connsiteX6" fmla="*/ 197679 w 481986"/>
                <a:gd name="connsiteY6" fmla="*/ 0 h 50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986" h="503406">
                  <a:moveTo>
                    <a:pt x="197679" y="0"/>
                  </a:moveTo>
                  <a:lnTo>
                    <a:pt x="481986" y="0"/>
                  </a:lnTo>
                  <a:lnTo>
                    <a:pt x="481986" y="503406"/>
                  </a:lnTo>
                  <a:lnTo>
                    <a:pt x="473173" y="503406"/>
                  </a:lnTo>
                  <a:lnTo>
                    <a:pt x="197679" y="503406"/>
                  </a:lnTo>
                  <a:cubicBezTo>
                    <a:pt x="88504" y="503406"/>
                    <a:pt x="0" y="390715"/>
                    <a:pt x="0" y="251703"/>
                  </a:cubicBezTo>
                  <a:cubicBezTo>
                    <a:pt x="0" y="112691"/>
                    <a:pt x="88504" y="0"/>
                    <a:pt x="197679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80CA7EE1-C806-48E4-AB48-03B0FA0558EC}"/>
                </a:ext>
              </a:extLst>
            </p:cNvPr>
            <p:cNvSpPr>
              <a:spLocks/>
            </p:cNvSpPr>
            <p:nvPr/>
          </p:nvSpPr>
          <p:spPr>
            <a:xfrm flipH="1">
              <a:off x="7158385" y="1187391"/>
              <a:ext cx="4559175" cy="506581"/>
            </a:xfrm>
            <a:custGeom>
              <a:avLst/>
              <a:gdLst>
                <a:gd name="connsiteX0" fmla="*/ 311236 w 6224306"/>
                <a:gd name="connsiteY0" fmla="*/ 0 h 622472"/>
                <a:gd name="connsiteX1" fmla="*/ 968865 w 6224306"/>
                <a:gd name="connsiteY1" fmla="*/ 0 h 622472"/>
                <a:gd name="connsiteX2" fmla="*/ 1469856 w 6224306"/>
                <a:gd name="connsiteY2" fmla="*/ 0 h 622472"/>
                <a:gd name="connsiteX3" fmla="*/ 1936731 w 6224306"/>
                <a:gd name="connsiteY3" fmla="*/ 0 h 622472"/>
                <a:gd name="connsiteX4" fmla="*/ 2127485 w 6224306"/>
                <a:gd name="connsiteY4" fmla="*/ 0 h 622472"/>
                <a:gd name="connsiteX5" fmla="*/ 2581960 w 6224306"/>
                <a:gd name="connsiteY5" fmla="*/ 0 h 622472"/>
                <a:gd name="connsiteX6" fmla="*/ 3095351 w 6224306"/>
                <a:gd name="connsiteY6" fmla="*/ 0 h 622472"/>
                <a:gd name="connsiteX7" fmla="*/ 3740580 w 6224306"/>
                <a:gd name="connsiteY7" fmla="*/ 0 h 622472"/>
                <a:gd name="connsiteX8" fmla="*/ 4050345 w 6224306"/>
                <a:gd name="connsiteY8" fmla="*/ 0 h 622472"/>
                <a:gd name="connsiteX9" fmla="*/ 5065686 w 6224306"/>
                <a:gd name="connsiteY9" fmla="*/ 0 h 622472"/>
                <a:gd name="connsiteX10" fmla="*/ 5208965 w 6224306"/>
                <a:gd name="connsiteY10" fmla="*/ 0 h 622472"/>
                <a:gd name="connsiteX11" fmla="*/ 6224306 w 6224306"/>
                <a:gd name="connsiteY11" fmla="*/ 0 h 622472"/>
                <a:gd name="connsiteX12" fmla="*/ 6000428 w 6224306"/>
                <a:gd name="connsiteY12" fmla="*/ 622472 h 622472"/>
                <a:gd name="connsiteX13" fmla="*/ 4985087 w 6224306"/>
                <a:gd name="connsiteY13" fmla="*/ 622472 h 622472"/>
                <a:gd name="connsiteX14" fmla="*/ 4841808 w 6224306"/>
                <a:gd name="connsiteY14" fmla="*/ 622472 h 622472"/>
                <a:gd name="connsiteX15" fmla="*/ 3826467 w 6224306"/>
                <a:gd name="connsiteY15" fmla="*/ 622472 h 622472"/>
                <a:gd name="connsiteX16" fmla="*/ 3516702 w 6224306"/>
                <a:gd name="connsiteY16" fmla="*/ 622472 h 622472"/>
                <a:gd name="connsiteX17" fmla="*/ 3095351 w 6224306"/>
                <a:gd name="connsiteY17" fmla="*/ 622472 h 622472"/>
                <a:gd name="connsiteX18" fmla="*/ 2358082 w 6224306"/>
                <a:gd name="connsiteY18" fmla="*/ 622472 h 622472"/>
                <a:gd name="connsiteX19" fmla="*/ 1936731 w 6224306"/>
                <a:gd name="connsiteY19" fmla="*/ 622472 h 622472"/>
                <a:gd name="connsiteX20" fmla="*/ 1903607 w 6224306"/>
                <a:gd name="connsiteY20" fmla="*/ 622472 h 622472"/>
                <a:gd name="connsiteX21" fmla="*/ 1469856 w 6224306"/>
                <a:gd name="connsiteY21" fmla="*/ 622472 h 622472"/>
                <a:gd name="connsiteX22" fmla="*/ 744987 w 6224306"/>
                <a:gd name="connsiteY22" fmla="*/ 622472 h 622472"/>
                <a:gd name="connsiteX23" fmla="*/ 311236 w 6224306"/>
                <a:gd name="connsiteY23" fmla="*/ 622472 h 622472"/>
                <a:gd name="connsiteX24" fmla="*/ 0 w 6224306"/>
                <a:gd name="connsiteY24" fmla="*/ 311236 h 622472"/>
                <a:gd name="connsiteX25" fmla="*/ 311236 w 6224306"/>
                <a:gd name="connsiteY25" fmla="*/ 0 h 622472"/>
                <a:gd name="connsiteX0" fmla="*/ 311236 w 6595843"/>
                <a:gd name="connsiteY0" fmla="*/ 0 h 631786"/>
                <a:gd name="connsiteX1" fmla="*/ 968865 w 6595843"/>
                <a:gd name="connsiteY1" fmla="*/ 0 h 631786"/>
                <a:gd name="connsiteX2" fmla="*/ 1469856 w 6595843"/>
                <a:gd name="connsiteY2" fmla="*/ 0 h 631786"/>
                <a:gd name="connsiteX3" fmla="*/ 1936731 w 6595843"/>
                <a:gd name="connsiteY3" fmla="*/ 0 h 631786"/>
                <a:gd name="connsiteX4" fmla="*/ 2127485 w 6595843"/>
                <a:gd name="connsiteY4" fmla="*/ 0 h 631786"/>
                <a:gd name="connsiteX5" fmla="*/ 2581960 w 6595843"/>
                <a:gd name="connsiteY5" fmla="*/ 0 h 631786"/>
                <a:gd name="connsiteX6" fmla="*/ 3095351 w 6595843"/>
                <a:gd name="connsiteY6" fmla="*/ 0 h 631786"/>
                <a:gd name="connsiteX7" fmla="*/ 3740580 w 6595843"/>
                <a:gd name="connsiteY7" fmla="*/ 0 h 631786"/>
                <a:gd name="connsiteX8" fmla="*/ 4050345 w 6595843"/>
                <a:gd name="connsiteY8" fmla="*/ 0 h 631786"/>
                <a:gd name="connsiteX9" fmla="*/ 5065686 w 6595843"/>
                <a:gd name="connsiteY9" fmla="*/ 0 h 631786"/>
                <a:gd name="connsiteX10" fmla="*/ 5208965 w 6595843"/>
                <a:gd name="connsiteY10" fmla="*/ 0 h 631786"/>
                <a:gd name="connsiteX11" fmla="*/ 6224306 w 6595843"/>
                <a:gd name="connsiteY11" fmla="*/ 0 h 631786"/>
                <a:gd name="connsiteX12" fmla="*/ 6595843 w 6595843"/>
                <a:gd name="connsiteY12" fmla="*/ 631786 h 631786"/>
                <a:gd name="connsiteX13" fmla="*/ 4985087 w 6595843"/>
                <a:gd name="connsiteY13" fmla="*/ 622472 h 631786"/>
                <a:gd name="connsiteX14" fmla="*/ 4841808 w 6595843"/>
                <a:gd name="connsiteY14" fmla="*/ 622472 h 631786"/>
                <a:gd name="connsiteX15" fmla="*/ 3826467 w 6595843"/>
                <a:gd name="connsiteY15" fmla="*/ 622472 h 631786"/>
                <a:gd name="connsiteX16" fmla="*/ 3516702 w 6595843"/>
                <a:gd name="connsiteY16" fmla="*/ 622472 h 631786"/>
                <a:gd name="connsiteX17" fmla="*/ 3095351 w 6595843"/>
                <a:gd name="connsiteY17" fmla="*/ 622472 h 631786"/>
                <a:gd name="connsiteX18" fmla="*/ 2358082 w 6595843"/>
                <a:gd name="connsiteY18" fmla="*/ 622472 h 631786"/>
                <a:gd name="connsiteX19" fmla="*/ 1936731 w 6595843"/>
                <a:gd name="connsiteY19" fmla="*/ 622472 h 631786"/>
                <a:gd name="connsiteX20" fmla="*/ 1903607 w 6595843"/>
                <a:gd name="connsiteY20" fmla="*/ 622472 h 631786"/>
                <a:gd name="connsiteX21" fmla="*/ 1469856 w 6595843"/>
                <a:gd name="connsiteY21" fmla="*/ 622472 h 631786"/>
                <a:gd name="connsiteX22" fmla="*/ 744987 w 6595843"/>
                <a:gd name="connsiteY22" fmla="*/ 622472 h 631786"/>
                <a:gd name="connsiteX23" fmla="*/ 311236 w 6595843"/>
                <a:gd name="connsiteY23" fmla="*/ 622472 h 631786"/>
                <a:gd name="connsiteX24" fmla="*/ 0 w 6595843"/>
                <a:gd name="connsiteY24" fmla="*/ 311236 h 631786"/>
                <a:gd name="connsiteX25" fmla="*/ 311236 w 6595843"/>
                <a:gd name="connsiteY25" fmla="*/ 0 h 631786"/>
                <a:gd name="connsiteX0" fmla="*/ 311236 w 6513147"/>
                <a:gd name="connsiteY0" fmla="*/ 0 h 624801"/>
                <a:gd name="connsiteX1" fmla="*/ 968865 w 6513147"/>
                <a:gd name="connsiteY1" fmla="*/ 0 h 624801"/>
                <a:gd name="connsiteX2" fmla="*/ 1469856 w 6513147"/>
                <a:gd name="connsiteY2" fmla="*/ 0 h 624801"/>
                <a:gd name="connsiteX3" fmla="*/ 1936731 w 6513147"/>
                <a:gd name="connsiteY3" fmla="*/ 0 h 624801"/>
                <a:gd name="connsiteX4" fmla="*/ 2127485 w 6513147"/>
                <a:gd name="connsiteY4" fmla="*/ 0 h 624801"/>
                <a:gd name="connsiteX5" fmla="*/ 2581960 w 6513147"/>
                <a:gd name="connsiteY5" fmla="*/ 0 h 624801"/>
                <a:gd name="connsiteX6" fmla="*/ 3095351 w 6513147"/>
                <a:gd name="connsiteY6" fmla="*/ 0 h 624801"/>
                <a:gd name="connsiteX7" fmla="*/ 3740580 w 6513147"/>
                <a:gd name="connsiteY7" fmla="*/ 0 h 624801"/>
                <a:gd name="connsiteX8" fmla="*/ 4050345 w 6513147"/>
                <a:gd name="connsiteY8" fmla="*/ 0 h 624801"/>
                <a:gd name="connsiteX9" fmla="*/ 5065686 w 6513147"/>
                <a:gd name="connsiteY9" fmla="*/ 0 h 624801"/>
                <a:gd name="connsiteX10" fmla="*/ 5208965 w 6513147"/>
                <a:gd name="connsiteY10" fmla="*/ 0 h 624801"/>
                <a:gd name="connsiteX11" fmla="*/ 6224306 w 6513147"/>
                <a:gd name="connsiteY11" fmla="*/ 0 h 624801"/>
                <a:gd name="connsiteX12" fmla="*/ 6513147 w 6513147"/>
                <a:gd name="connsiteY12" fmla="*/ 624801 h 624801"/>
                <a:gd name="connsiteX13" fmla="*/ 4985087 w 6513147"/>
                <a:gd name="connsiteY13" fmla="*/ 622472 h 624801"/>
                <a:gd name="connsiteX14" fmla="*/ 4841808 w 6513147"/>
                <a:gd name="connsiteY14" fmla="*/ 622472 h 624801"/>
                <a:gd name="connsiteX15" fmla="*/ 3826467 w 6513147"/>
                <a:gd name="connsiteY15" fmla="*/ 622472 h 624801"/>
                <a:gd name="connsiteX16" fmla="*/ 3516702 w 6513147"/>
                <a:gd name="connsiteY16" fmla="*/ 622472 h 624801"/>
                <a:gd name="connsiteX17" fmla="*/ 3095351 w 6513147"/>
                <a:gd name="connsiteY17" fmla="*/ 622472 h 624801"/>
                <a:gd name="connsiteX18" fmla="*/ 2358082 w 6513147"/>
                <a:gd name="connsiteY18" fmla="*/ 622472 h 624801"/>
                <a:gd name="connsiteX19" fmla="*/ 1936731 w 6513147"/>
                <a:gd name="connsiteY19" fmla="*/ 622472 h 624801"/>
                <a:gd name="connsiteX20" fmla="*/ 1903607 w 6513147"/>
                <a:gd name="connsiteY20" fmla="*/ 622472 h 624801"/>
                <a:gd name="connsiteX21" fmla="*/ 1469856 w 6513147"/>
                <a:gd name="connsiteY21" fmla="*/ 622472 h 624801"/>
                <a:gd name="connsiteX22" fmla="*/ 744987 w 6513147"/>
                <a:gd name="connsiteY22" fmla="*/ 622472 h 624801"/>
                <a:gd name="connsiteX23" fmla="*/ 311236 w 6513147"/>
                <a:gd name="connsiteY23" fmla="*/ 622472 h 624801"/>
                <a:gd name="connsiteX24" fmla="*/ 0 w 6513147"/>
                <a:gd name="connsiteY24" fmla="*/ 311236 h 624801"/>
                <a:gd name="connsiteX25" fmla="*/ 311236 w 6513147"/>
                <a:gd name="connsiteY25" fmla="*/ 0 h 624801"/>
                <a:gd name="connsiteX0" fmla="*/ 311236 w 6513147"/>
                <a:gd name="connsiteY0" fmla="*/ 0 h 624801"/>
                <a:gd name="connsiteX1" fmla="*/ 968865 w 6513147"/>
                <a:gd name="connsiteY1" fmla="*/ 0 h 624801"/>
                <a:gd name="connsiteX2" fmla="*/ 1469856 w 6513147"/>
                <a:gd name="connsiteY2" fmla="*/ 0 h 624801"/>
                <a:gd name="connsiteX3" fmla="*/ 1936731 w 6513147"/>
                <a:gd name="connsiteY3" fmla="*/ 0 h 624801"/>
                <a:gd name="connsiteX4" fmla="*/ 2127485 w 6513147"/>
                <a:gd name="connsiteY4" fmla="*/ 0 h 624801"/>
                <a:gd name="connsiteX5" fmla="*/ 2581960 w 6513147"/>
                <a:gd name="connsiteY5" fmla="*/ 0 h 624801"/>
                <a:gd name="connsiteX6" fmla="*/ 3095351 w 6513147"/>
                <a:gd name="connsiteY6" fmla="*/ 0 h 624801"/>
                <a:gd name="connsiteX7" fmla="*/ 3740580 w 6513147"/>
                <a:gd name="connsiteY7" fmla="*/ 0 h 624801"/>
                <a:gd name="connsiteX8" fmla="*/ 4050345 w 6513147"/>
                <a:gd name="connsiteY8" fmla="*/ 0 h 624801"/>
                <a:gd name="connsiteX9" fmla="*/ 5065686 w 6513147"/>
                <a:gd name="connsiteY9" fmla="*/ 0 h 624801"/>
                <a:gd name="connsiteX10" fmla="*/ 5208965 w 6513147"/>
                <a:gd name="connsiteY10" fmla="*/ 0 h 624801"/>
                <a:gd name="connsiteX11" fmla="*/ 6257587 w 6513147"/>
                <a:gd name="connsiteY11" fmla="*/ 0 h 624801"/>
                <a:gd name="connsiteX12" fmla="*/ 6513147 w 6513147"/>
                <a:gd name="connsiteY12" fmla="*/ 624801 h 624801"/>
                <a:gd name="connsiteX13" fmla="*/ 4985087 w 6513147"/>
                <a:gd name="connsiteY13" fmla="*/ 622472 h 624801"/>
                <a:gd name="connsiteX14" fmla="*/ 4841808 w 6513147"/>
                <a:gd name="connsiteY14" fmla="*/ 622472 h 624801"/>
                <a:gd name="connsiteX15" fmla="*/ 3826467 w 6513147"/>
                <a:gd name="connsiteY15" fmla="*/ 622472 h 624801"/>
                <a:gd name="connsiteX16" fmla="*/ 3516702 w 6513147"/>
                <a:gd name="connsiteY16" fmla="*/ 622472 h 624801"/>
                <a:gd name="connsiteX17" fmla="*/ 3095351 w 6513147"/>
                <a:gd name="connsiteY17" fmla="*/ 622472 h 624801"/>
                <a:gd name="connsiteX18" fmla="*/ 2358082 w 6513147"/>
                <a:gd name="connsiteY18" fmla="*/ 622472 h 624801"/>
                <a:gd name="connsiteX19" fmla="*/ 1936731 w 6513147"/>
                <a:gd name="connsiteY19" fmla="*/ 622472 h 624801"/>
                <a:gd name="connsiteX20" fmla="*/ 1903607 w 6513147"/>
                <a:gd name="connsiteY20" fmla="*/ 622472 h 624801"/>
                <a:gd name="connsiteX21" fmla="*/ 1469856 w 6513147"/>
                <a:gd name="connsiteY21" fmla="*/ 622472 h 624801"/>
                <a:gd name="connsiteX22" fmla="*/ 744987 w 6513147"/>
                <a:gd name="connsiteY22" fmla="*/ 622472 h 624801"/>
                <a:gd name="connsiteX23" fmla="*/ 311236 w 6513147"/>
                <a:gd name="connsiteY23" fmla="*/ 622472 h 624801"/>
                <a:gd name="connsiteX24" fmla="*/ 0 w 6513147"/>
                <a:gd name="connsiteY24" fmla="*/ 311236 h 624801"/>
                <a:gd name="connsiteX25" fmla="*/ 311236 w 6513147"/>
                <a:gd name="connsiteY25" fmla="*/ 0 h 624801"/>
                <a:gd name="connsiteX0" fmla="*/ 68916 w 6270827"/>
                <a:gd name="connsiteY0" fmla="*/ 0 h 624801"/>
                <a:gd name="connsiteX1" fmla="*/ 726545 w 6270827"/>
                <a:gd name="connsiteY1" fmla="*/ 0 h 624801"/>
                <a:gd name="connsiteX2" fmla="*/ 1227536 w 6270827"/>
                <a:gd name="connsiteY2" fmla="*/ 0 h 624801"/>
                <a:gd name="connsiteX3" fmla="*/ 1694411 w 6270827"/>
                <a:gd name="connsiteY3" fmla="*/ 0 h 624801"/>
                <a:gd name="connsiteX4" fmla="*/ 1885165 w 6270827"/>
                <a:gd name="connsiteY4" fmla="*/ 0 h 624801"/>
                <a:gd name="connsiteX5" fmla="*/ 2339640 w 6270827"/>
                <a:gd name="connsiteY5" fmla="*/ 0 h 624801"/>
                <a:gd name="connsiteX6" fmla="*/ 2853031 w 6270827"/>
                <a:gd name="connsiteY6" fmla="*/ 0 h 624801"/>
                <a:gd name="connsiteX7" fmla="*/ 3498260 w 6270827"/>
                <a:gd name="connsiteY7" fmla="*/ 0 h 624801"/>
                <a:gd name="connsiteX8" fmla="*/ 3808025 w 6270827"/>
                <a:gd name="connsiteY8" fmla="*/ 0 h 624801"/>
                <a:gd name="connsiteX9" fmla="*/ 4823366 w 6270827"/>
                <a:gd name="connsiteY9" fmla="*/ 0 h 624801"/>
                <a:gd name="connsiteX10" fmla="*/ 4966645 w 6270827"/>
                <a:gd name="connsiteY10" fmla="*/ 0 h 624801"/>
                <a:gd name="connsiteX11" fmla="*/ 6015267 w 6270827"/>
                <a:gd name="connsiteY11" fmla="*/ 0 h 624801"/>
                <a:gd name="connsiteX12" fmla="*/ 6270827 w 6270827"/>
                <a:gd name="connsiteY12" fmla="*/ 624801 h 624801"/>
                <a:gd name="connsiteX13" fmla="*/ 4742767 w 6270827"/>
                <a:gd name="connsiteY13" fmla="*/ 622472 h 624801"/>
                <a:gd name="connsiteX14" fmla="*/ 4599488 w 6270827"/>
                <a:gd name="connsiteY14" fmla="*/ 622472 h 624801"/>
                <a:gd name="connsiteX15" fmla="*/ 3584147 w 6270827"/>
                <a:gd name="connsiteY15" fmla="*/ 622472 h 624801"/>
                <a:gd name="connsiteX16" fmla="*/ 3274382 w 6270827"/>
                <a:gd name="connsiteY16" fmla="*/ 622472 h 624801"/>
                <a:gd name="connsiteX17" fmla="*/ 2853031 w 6270827"/>
                <a:gd name="connsiteY17" fmla="*/ 622472 h 624801"/>
                <a:gd name="connsiteX18" fmla="*/ 2115762 w 6270827"/>
                <a:gd name="connsiteY18" fmla="*/ 622472 h 624801"/>
                <a:gd name="connsiteX19" fmla="*/ 1694411 w 6270827"/>
                <a:gd name="connsiteY19" fmla="*/ 622472 h 624801"/>
                <a:gd name="connsiteX20" fmla="*/ 1661287 w 6270827"/>
                <a:gd name="connsiteY20" fmla="*/ 622472 h 624801"/>
                <a:gd name="connsiteX21" fmla="*/ 1227536 w 6270827"/>
                <a:gd name="connsiteY21" fmla="*/ 622472 h 624801"/>
                <a:gd name="connsiteX22" fmla="*/ 502667 w 6270827"/>
                <a:gd name="connsiteY22" fmla="*/ 622472 h 624801"/>
                <a:gd name="connsiteX23" fmla="*/ 68916 w 6270827"/>
                <a:gd name="connsiteY23" fmla="*/ 622472 h 624801"/>
                <a:gd name="connsiteX24" fmla="*/ 68916 w 6270827"/>
                <a:gd name="connsiteY24" fmla="*/ 0 h 62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70827" h="624801">
                  <a:moveTo>
                    <a:pt x="68916" y="0"/>
                  </a:moveTo>
                  <a:lnTo>
                    <a:pt x="726545" y="0"/>
                  </a:lnTo>
                  <a:lnTo>
                    <a:pt x="1227536" y="0"/>
                  </a:lnTo>
                  <a:lnTo>
                    <a:pt x="1694411" y="0"/>
                  </a:lnTo>
                  <a:lnTo>
                    <a:pt x="1885165" y="0"/>
                  </a:lnTo>
                  <a:lnTo>
                    <a:pt x="2339640" y="0"/>
                  </a:lnTo>
                  <a:lnTo>
                    <a:pt x="2853031" y="0"/>
                  </a:lnTo>
                  <a:lnTo>
                    <a:pt x="3498260" y="0"/>
                  </a:lnTo>
                  <a:lnTo>
                    <a:pt x="3808025" y="0"/>
                  </a:lnTo>
                  <a:lnTo>
                    <a:pt x="4823366" y="0"/>
                  </a:lnTo>
                  <a:lnTo>
                    <a:pt x="4966645" y="0"/>
                  </a:lnTo>
                  <a:lnTo>
                    <a:pt x="6015267" y="0"/>
                  </a:lnTo>
                  <a:lnTo>
                    <a:pt x="6270827" y="624801"/>
                  </a:lnTo>
                  <a:lnTo>
                    <a:pt x="4742767" y="622472"/>
                  </a:lnTo>
                  <a:lnTo>
                    <a:pt x="4599488" y="622472"/>
                  </a:lnTo>
                  <a:lnTo>
                    <a:pt x="3584147" y="622472"/>
                  </a:lnTo>
                  <a:lnTo>
                    <a:pt x="3274382" y="622472"/>
                  </a:lnTo>
                  <a:lnTo>
                    <a:pt x="2853031" y="622472"/>
                  </a:lnTo>
                  <a:lnTo>
                    <a:pt x="2115762" y="622472"/>
                  </a:lnTo>
                  <a:lnTo>
                    <a:pt x="1694411" y="622472"/>
                  </a:lnTo>
                  <a:lnTo>
                    <a:pt x="1661287" y="622472"/>
                  </a:lnTo>
                  <a:lnTo>
                    <a:pt x="1227536" y="622472"/>
                  </a:lnTo>
                  <a:lnTo>
                    <a:pt x="502667" y="622472"/>
                  </a:lnTo>
                  <a:lnTo>
                    <a:pt x="68916" y="622472"/>
                  </a:lnTo>
                  <a:cubicBezTo>
                    <a:pt x="-3376" y="518727"/>
                    <a:pt x="-40689" y="103745"/>
                    <a:pt x="68916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27651" y="239199"/>
            <a:ext cx="10998292" cy="78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 defTabSz="119386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59851" algn="l"/>
              </a:tabLst>
            </a:pP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ctr" defTabSz="119386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59851" algn="l"/>
              </a:tabLst>
            </a:pP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Перевозка </a:t>
            </a:r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стеллажей, металлических шкафов из здания </a:t>
            </a:r>
            <a:r>
              <a:rPr lang="ru-RU" sz="1200" b="1" dirty="0" err="1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Московяна</a:t>
            </a:r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 35;</a:t>
            </a:r>
            <a:r>
              <a:rPr lang="hy-AM" sz="1200" b="1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endParaRPr lang="en-US" sz="1200" b="1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algn="ctr" defTabSz="119386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59851" algn="l"/>
              </a:tabLst>
            </a:pPr>
            <a:r>
              <a:rPr lang="hy-AM" sz="1200" b="1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Մոսկովյան 35 հասցեից մետաղական պահարանների և </a:t>
            </a:r>
            <a:r>
              <a:rPr lang="hy-AM" sz="1200" b="1" dirty="0" err="1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դարակաշարերի</a:t>
            </a:r>
            <a:r>
              <a:rPr lang="hy-AM" sz="1200" b="1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 տեղափոխում</a:t>
            </a:r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;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3204727" y="1462716"/>
            <a:ext cx="98712" cy="11388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9055805" y="1468160"/>
            <a:ext cx="98712" cy="11388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759" y="6402228"/>
            <a:ext cx="7388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kern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*цена должна быть указан</a:t>
            </a:r>
            <a:r>
              <a:rPr lang="ru-RU" sz="800" kern="1400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ru-RU" sz="800" kern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за один выезд, за полностью загруженную машину</a:t>
            </a:r>
          </a:p>
          <a:p>
            <a:r>
              <a:rPr lang="ru-RU" sz="800" kern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sz="8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114727" y="6583309"/>
            <a:ext cx="5012591" cy="1128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*</a:t>
            </a:r>
            <a:r>
              <a:rPr kumimoji="0" lang="hy-AM" altLang="en-US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գինը պետք է նշված լինի մեկ ուղղության համար, ամբողջությամբ բեռնված մեքենայի համար</a:t>
            </a:r>
            <a:r>
              <a:rPr kumimoji="0" lang="hy-AM" altLang="en-US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hy-AM" alt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1148" y="3821860"/>
            <a:ext cx="5856057" cy="38053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>
                <a:solidFill>
                  <a:schemeClr val="dk1"/>
                </a:solidFill>
              </a:rPr>
              <a:t>Работы будут выполнятся в рабочие дни с 09:00 до 18:00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Աշխատանքները իրականացվելու են աշխատանքային օրերին 09:00</a:t>
            </a:r>
            <a:r>
              <a:rPr lang="ru-RU" sz="800" dirty="0">
                <a:solidFill>
                  <a:schemeClr val="dk1"/>
                </a:solidFill>
              </a:rPr>
              <a:t> -</a:t>
            </a:r>
            <a:r>
              <a:rPr lang="hy-AM" sz="800" dirty="0">
                <a:solidFill>
                  <a:schemeClr val="dk1"/>
                </a:solidFill>
              </a:rPr>
              <a:t> </a:t>
            </a:r>
            <a:r>
              <a:rPr lang="hy-AM" sz="800" dirty="0" err="1">
                <a:solidFill>
                  <a:schemeClr val="dk1"/>
                </a:solidFill>
              </a:rPr>
              <a:t>ից</a:t>
            </a:r>
            <a:r>
              <a:rPr lang="hy-AM" sz="800" dirty="0">
                <a:solidFill>
                  <a:schemeClr val="dk1"/>
                </a:solidFill>
              </a:rPr>
              <a:t> </a:t>
            </a:r>
            <a:r>
              <a:rPr lang="hy-AM" sz="800" dirty="0" err="1">
                <a:solidFill>
                  <a:schemeClr val="dk1"/>
                </a:solidFill>
              </a:rPr>
              <a:t>մինչև</a:t>
            </a:r>
            <a:r>
              <a:rPr lang="hy-AM" sz="800" dirty="0">
                <a:solidFill>
                  <a:schemeClr val="dk1"/>
                </a:solidFill>
              </a:rPr>
              <a:t> 18։00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074230" y="3830278"/>
            <a:ext cx="5746147" cy="394546"/>
          </a:xfrm>
          <a:prstGeom prst="roundRect">
            <a:avLst>
              <a:gd name="adj" fmla="val 1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/>
              <a:t>Компания несет ответственность за ущерб </a:t>
            </a:r>
            <a:r>
              <a:rPr lang="ru-RU" sz="800" dirty="0" smtClean="0"/>
              <a:t>причинённый  </a:t>
            </a:r>
            <a:r>
              <a:rPr lang="ru-RU" sz="800" dirty="0"/>
              <a:t>во время выполнения работ. </a:t>
            </a:r>
            <a:endParaRPr lang="hy-AM" sz="800" dirty="0" smtClean="0"/>
          </a:p>
          <a:p>
            <a:r>
              <a:rPr lang="en-US" sz="800" dirty="0" err="1" smtClean="0">
                <a:solidFill>
                  <a:schemeClr val="tx1"/>
                </a:solidFill>
              </a:rPr>
              <a:t>Ընկերությունը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պատասխանատվություն</a:t>
            </a:r>
            <a:r>
              <a:rPr lang="en-US" sz="800" dirty="0">
                <a:solidFill>
                  <a:schemeClr val="tx1"/>
                </a:solidFill>
              </a:rPr>
              <a:t> է </a:t>
            </a:r>
            <a:r>
              <a:rPr lang="en-US" sz="800" dirty="0" err="1">
                <a:solidFill>
                  <a:schemeClr val="tx1"/>
                </a:solidFill>
              </a:rPr>
              <a:t>կրում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աշխատանքի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ընթացքում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ապրանքին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պատճառած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վնասների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համար</a:t>
            </a:r>
            <a:r>
              <a:rPr lang="en-US" sz="800" dirty="0" smtClean="0">
                <a:solidFill>
                  <a:schemeClr val="tx1"/>
                </a:solidFill>
              </a:rPr>
              <a:t>: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7" name="Parallelogram 6">
            <a:extLst>
              <a:ext uri="{FF2B5EF4-FFF2-40B4-BE49-F238E27FC236}">
                <a16:creationId xmlns:a16="http://schemas.microsoft.com/office/drawing/2014/main" id="{4845E796-0383-404C-98E1-CEA9DB4463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48954" y="4288340"/>
            <a:ext cx="2921474" cy="411277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" dirty="0">
                <a:solidFill>
                  <a:schemeClr val="dk1"/>
                </a:solidFill>
              </a:rPr>
              <a:t>Поля для обязательного заполнения</a:t>
            </a:r>
            <a:endParaRPr lang="en-US" sz="800" dirty="0">
              <a:solidFill>
                <a:schemeClr val="dk1"/>
              </a:solidFill>
            </a:endParaRPr>
          </a:p>
          <a:p>
            <a:pPr algn="ctr"/>
            <a:r>
              <a:rPr lang="hy-AM" sz="800" dirty="0" smtClean="0">
                <a:solidFill>
                  <a:schemeClr val="dk1"/>
                </a:solidFill>
              </a:rPr>
              <a:t>Դաշտեր </a:t>
            </a:r>
            <a:r>
              <a:rPr lang="hy-AM" sz="800" dirty="0">
                <a:solidFill>
                  <a:schemeClr val="dk1"/>
                </a:solidFill>
              </a:rPr>
              <a:t>պարտադիր լրացման համար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6756089" y="4722864"/>
            <a:ext cx="98712" cy="11388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5">
            <a:extLst>
              <a:ext uri="{FF2B5EF4-FFF2-40B4-BE49-F238E27FC236}">
                <a16:creationId xmlns:a16="http://schemas.microsoft.com/office/drawing/2014/main" id="{248B7D0E-879C-4BF2-8A0D-571098ABDAA2}"/>
              </a:ext>
            </a:extLst>
          </p:cNvPr>
          <p:cNvGrpSpPr/>
          <p:nvPr/>
        </p:nvGrpSpPr>
        <p:grpSpPr>
          <a:xfrm rot="10800000">
            <a:off x="266871" y="554580"/>
            <a:ext cx="11436869" cy="454618"/>
            <a:chOff x="7158385" y="1187391"/>
            <a:chExt cx="4699226" cy="506581"/>
          </a:xfrm>
        </p:grpSpPr>
        <p:sp>
          <p:nvSpPr>
            <p:cNvPr id="44" name="Freeform: Shape 7">
              <a:extLst>
                <a:ext uri="{FF2B5EF4-FFF2-40B4-BE49-F238E27FC236}">
                  <a16:creationId xmlns:a16="http://schemas.microsoft.com/office/drawing/2014/main" id="{940CCDBC-2F25-443B-B0FD-C3012DC69D19}"/>
                </a:ext>
              </a:extLst>
            </p:cNvPr>
            <p:cNvSpPr/>
            <p:nvPr/>
          </p:nvSpPr>
          <p:spPr>
            <a:xfrm flipH="1">
              <a:off x="11375625" y="1187391"/>
              <a:ext cx="481986" cy="503406"/>
            </a:xfrm>
            <a:custGeom>
              <a:avLst/>
              <a:gdLst>
                <a:gd name="connsiteX0" fmla="*/ 197679 w 481986"/>
                <a:gd name="connsiteY0" fmla="*/ 0 h 503406"/>
                <a:gd name="connsiteX1" fmla="*/ 481986 w 481986"/>
                <a:gd name="connsiteY1" fmla="*/ 0 h 503406"/>
                <a:gd name="connsiteX2" fmla="*/ 481986 w 481986"/>
                <a:gd name="connsiteY2" fmla="*/ 503406 h 503406"/>
                <a:gd name="connsiteX3" fmla="*/ 473173 w 481986"/>
                <a:gd name="connsiteY3" fmla="*/ 503406 h 503406"/>
                <a:gd name="connsiteX4" fmla="*/ 197679 w 481986"/>
                <a:gd name="connsiteY4" fmla="*/ 503406 h 503406"/>
                <a:gd name="connsiteX5" fmla="*/ 0 w 481986"/>
                <a:gd name="connsiteY5" fmla="*/ 251703 h 503406"/>
                <a:gd name="connsiteX6" fmla="*/ 197679 w 481986"/>
                <a:gd name="connsiteY6" fmla="*/ 0 h 50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986" h="503406">
                  <a:moveTo>
                    <a:pt x="197679" y="0"/>
                  </a:moveTo>
                  <a:lnTo>
                    <a:pt x="481986" y="0"/>
                  </a:lnTo>
                  <a:lnTo>
                    <a:pt x="481986" y="503406"/>
                  </a:lnTo>
                  <a:lnTo>
                    <a:pt x="473173" y="503406"/>
                  </a:lnTo>
                  <a:lnTo>
                    <a:pt x="197679" y="503406"/>
                  </a:lnTo>
                  <a:cubicBezTo>
                    <a:pt x="88504" y="503406"/>
                    <a:pt x="0" y="390715"/>
                    <a:pt x="0" y="251703"/>
                  </a:cubicBezTo>
                  <a:cubicBezTo>
                    <a:pt x="0" y="112691"/>
                    <a:pt x="88504" y="0"/>
                    <a:pt x="197679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6">
              <a:extLst>
                <a:ext uri="{FF2B5EF4-FFF2-40B4-BE49-F238E27FC236}">
                  <a16:creationId xmlns:a16="http://schemas.microsoft.com/office/drawing/2014/main" id="{80CA7EE1-C806-48E4-AB48-03B0FA0558EC}"/>
                </a:ext>
              </a:extLst>
            </p:cNvPr>
            <p:cNvSpPr>
              <a:spLocks/>
            </p:cNvSpPr>
            <p:nvPr/>
          </p:nvSpPr>
          <p:spPr>
            <a:xfrm flipH="1">
              <a:off x="7158385" y="1187391"/>
              <a:ext cx="4559175" cy="506581"/>
            </a:xfrm>
            <a:custGeom>
              <a:avLst/>
              <a:gdLst>
                <a:gd name="connsiteX0" fmla="*/ 311236 w 6224306"/>
                <a:gd name="connsiteY0" fmla="*/ 0 h 622472"/>
                <a:gd name="connsiteX1" fmla="*/ 968865 w 6224306"/>
                <a:gd name="connsiteY1" fmla="*/ 0 h 622472"/>
                <a:gd name="connsiteX2" fmla="*/ 1469856 w 6224306"/>
                <a:gd name="connsiteY2" fmla="*/ 0 h 622472"/>
                <a:gd name="connsiteX3" fmla="*/ 1936731 w 6224306"/>
                <a:gd name="connsiteY3" fmla="*/ 0 h 622472"/>
                <a:gd name="connsiteX4" fmla="*/ 2127485 w 6224306"/>
                <a:gd name="connsiteY4" fmla="*/ 0 h 622472"/>
                <a:gd name="connsiteX5" fmla="*/ 2581960 w 6224306"/>
                <a:gd name="connsiteY5" fmla="*/ 0 h 622472"/>
                <a:gd name="connsiteX6" fmla="*/ 3095351 w 6224306"/>
                <a:gd name="connsiteY6" fmla="*/ 0 h 622472"/>
                <a:gd name="connsiteX7" fmla="*/ 3740580 w 6224306"/>
                <a:gd name="connsiteY7" fmla="*/ 0 h 622472"/>
                <a:gd name="connsiteX8" fmla="*/ 4050345 w 6224306"/>
                <a:gd name="connsiteY8" fmla="*/ 0 h 622472"/>
                <a:gd name="connsiteX9" fmla="*/ 5065686 w 6224306"/>
                <a:gd name="connsiteY9" fmla="*/ 0 h 622472"/>
                <a:gd name="connsiteX10" fmla="*/ 5208965 w 6224306"/>
                <a:gd name="connsiteY10" fmla="*/ 0 h 622472"/>
                <a:gd name="connsiteX11" fmla="*/ 6224306 w 6224306"/>
                <a:gd name="connsiteY11" fmla="*/ 0 h 622472"/>
                <a:gd name="connsiteX12" fmla="*/ 6000428 w 6224306"/>
                <a:gd name="connsiteY12" fmla="*/ 622472 h 622472"/>
                <a:gd name="connsiteX13" fmla="*/ 4985087 w 6224306"/>
                <a:gd name="connsiteY13" fmla="*/ 622472 h 622472"/>
                <a:gd name="connsiteX14" fmla="*/ 4841808 w 6224306"/>
                <a:gd name="connsiteY14" fmla="*/ 622472 h 622472"/>
                <a:gd name="connsiteX15" fmla="*/ 3826467 w 6224306"/>
                <a:gd name="connsiteY15" fmla="*/ 622472 h 622472"/>
                <a:gd name="connsiteX16" fmla="*/ 3516702 w 6224306"/>
                <a:gd name="connsiteY16" fmla="*/ 622472 h 622472"/>
                <a:gd name="connsiteX17" fmla="*/ 3095351 w 6224306"/>
                <a:gd name="connsiteY17" fmla="*/ 622472 h 622472"/>
                <a:gd name="connsiteX18" fmla="*/ 2358082 w 6224306"/>
                <a:gd name="connsiteY18" fmla="*/ 622472 h 622472"/>
                <a:gd name="connsiteX19" fmla="*/ 1936731 w 6224306"/>
                <a:gd name="connsiteY19" fmla="*/ 622472 h 622472"/>
                <a:gd name="connsiteX20" fmla="*/ 1903607 w 6224306"/>
                <a:gd name="connsiteY20" fmla="*/ 622472 h 622472"/>
                <a:gd name="connsiteX21" fmla="*/ 1469856 w 6224306"/>
                <a:gd name="connsiteY21" fmla="*/ 622472 h 622472"/>
                <a:gd name="connsiteX22" fmla="*/ 744987 w 6224306"/>
                <a:gd name="connsiteY22" fmla="*/ 622472 h 622472"/>
                <a:gd name="connsiteX23" fmla="*/ 311236 w 6224306"/>
                <a:gd name="connsiteY23" fmla="*/ 622472 h 622472"/>
                <a:gd name="connsiteX24" fmla="*/ 0 w 6224306"/>
                <a:gd name="connsiteY24" fmla="*/ 311236 h 622472"/>
                <a:gd name="connsiteX25" fmla="*/ 311236 w 6224306"/>
                <a:gd name="connsiteY25" fmla="*/ 0 h 622472"/>
                <a:gd name="connsiteX0" fmla="*/ 311236 w 6595843"/>
                <a:gd name="connsiteY0" fmla="*/ 0 h 631786"/>
                <a:gd name="connsiteX1" fmla="*/ 968865 w 6595843"/>
                <a:gd name="connsiteY1" fmla="*/ 0 h 631786"/>
                <a:gd name="connsiteX2" fmla="*/ 1469856 w 6595843"/>
                <a:gd name="connsiteY2" fmla="*/ 0 h 631786"/>
                <a:gd name="connsiteX3" fmla="*/ 1936731 w 6595843"/>
                <a:gd name="connsiteY3" fmla="*/ 0 h 631786"/>
                <a:gd name="connsiteX4" fmla="*/ 2127485 w 6595843"/>
                <a:gd name="connsiteY4" fmla="*/ 0 h 631786"/>
                <a:gd name="connsiteX5" fmla="*/ 2581960 w 6595843"/>
                <a:gd name="connsiteY5" fmla="*/ 0 h 631786"/>
                <a:gd name="connsiteX6" fmla="*/ 3095351 w 6595843"/>
                <a:gd name="connsiteY6" fmla="*/ 0 h 631786"/>
                <a:gd name="connsiteX7" fmla="*/ 3740580 w 6595843"/>
                <a:gd name="connsiteY7" fmla="*/ 0 h 631786"/>
                <a:gd name="connsiteX8" fmla="*/ 4050345 w 6595843"/>
                <a:gd name="connsiteY8" fmla="*/ 0 h 631786"/>
                <a:gd name="connsiteX9" fmla="*/ 5065686 w 6595843"/>
                <a:gd name="connsiteY9" fmla="*/ 0 h 631786"/>
                <a:gd name="connsiteX10" fmla="*/ 5208965 w 6595843"/>
                <a:gd name="connsiteY10" fmla="*/ 0 h 631786"/>
                <a:gd name="connsiteX11" fmla="*/ 6224306 w 6595843"/>
                <a:gd name="connsiteY11" fmla="*/ 0 h 631786"/>
                <a:gd name="connsiteX12" fmla="*/ 6595843 w 6595843"/>
                <a:gd name="connsiteY12" fmla="*/ 631786 h 631786"/>
                <a:gd name="connsiteX13" fmla="*/ 4985087 w 6595843"/>
                <a:gd name="connsiteY13" fmla="*/ 622472 h 631786"/>
                <a:gd name="connsiteX14" fmla="*/ 4841808 w 6595843"/>
                <a:gd name="connsiteY14" fmla="*/ 622472 h 631786"/>
                <a:gd name="connsiteX15" fmla="*/ 3826467 w 6595843"/>
                <a:gd name="connsiteY15" fmla="*/ 622472 h 631786"/>
                <a:gd name="connsiteX16" fmla="*/ 3516702 w 6595843"/>
                <a:gd name="connsiteY16" fmla="*/ 622472 h 631786"/>
                <a:gd name="connsiteX17" fmla="*/ 3095351 w 6595843"/>
                <a:gd name="connsiteY17" fmla="*/ 622472 h 631786"/>
                <a:gd name="connsiteX18" fmla="*/ 2358082 w 6595843"/>
                <a:gd name="connsiteY18" fmla="*/ 622472 h 631786"/>
                <a:gd name="connsiteX19" fmla="*/ 1936731 w 6595843"/>
                <a:gd name="connsiteY19" fmla="*/ 622472 h 631786"/>
                <a:gd name="connsiteX20" fmla="*/ 1903607 w 6595843"/>
                <a:gd name="connsiteY20" fmla="*/ 622472 h 631786"/>
                <a:gd name="connsiteX21" fmla="*/ 1469856 w 6595843"/>
                <a:gd name="connsiteY21" fmla="*/ 622472 h 631786"/>
                <a:gd name="connsiteX22" fmla="*/ 744987 w 6595843"/>
                <a:gd name="connsiteY22" fmla="*/ 622472 h 631786"/>
                <a:gd name="connsiteX23" fmla="*/ 311236 w 6595843"/>
                <a:gd name="connsiteY23" fmla="*/ 622472 h 631786"/>
                <a:gd name="connsiteX24" fmla="*/ 0 w 6595843"/>
                <a:gd name="connsiteY24" fmla="*/ 311236 h 631786"/>
                <a:gd name="connsiteX25" fmla="*/ 311236 w 6595843"/>
                <a:gd name="connsiteY25" fmla="*/ 0 h 631786"/>
                <a:gd name="connsiteX0" fmla="*/ 311236 w 6513147"/>
                <a:gd name="connsiteY0" fmla="*/ 0 h 624801"/>
                <a:gd name="connsiteX1" fmla="*/ 968865 w 6513147"/>
                <a:gd name="connsiteY1" fmla="*/ 0 h 624801"/>
                <a:gd name="connsiteX2" fmla="*/ 1469856 w 6513147"/>
                <a:gd name="connsiteY2" fmla="*/ 0 h 624801"/>
                <a:gd name="connsiteX3" fmla="*/ 1936731 w 6513147"/>
                <a:gd name="connsiteY3" fmla="*/ 0 h 624801"/>
                <a:gd name="connsiteX4" fmla="*/ 2127485 w 6513147"/>
                <a:gd name="connsiteY4" fmla="*/ 0 h 624801"/>
                <a:gd name="connsiteX5" fmla="*/ 2581960 w 6513147"/>
                <a:gd name="connsiteY5" fmla="*/ 0 h 624801"/>
                <a:gd name="connsiteX6" fmla="*/ 3095351 w 6513147"/>
                <a:gd name="connsiteY6" fmla="*/ 0 h 624801"/>
                <a:gd name="connsiteX7" fmla="*/ 3740580 w 6513147"/>
                <a:gd name="connsiteY7" fmla="*/ 0 h 624801"/>
                <a:gd name="connsiteX8" fmla="*/ 4050345 w 6513147"/>
                <a:gd name="connsiteY8" fmla="*/ 0 h 624801"/>
                <a:gd name="connsiteX9" fmla="*/ 5065686 w 6513147"/>
                <a:gd name="connsiteY9" fmla="*/ 0 h 624801"/>
                <a:gd name="connsiteX10" fmla="*/ 5208965 w 6513147"/>
                <a:gd name="connsiteY10" fmla="*/ 0 h 624801"/>
                <a:gd name="connsiteX11" fmla="*/ 6224306 w 6513147"/>
                <a:gd name="connsiteY11" fmla="*/ 0 h 624801"/>
                <a:gd name="connsiteX12" fmla="*/ 6513147 w 6513147"/>
                <a:gd name="connsiteY12" fmla="*/ 624801 h 624801"/>
                <a:gd name="connsiteX13" fmla="*/ 4985087 w 6513147"/>
                <a:gd name="connsiteY13" fmla="*/ 622472 h 624801"/>
                <a:gd name="connsiteX14" fmla="*/ 4841808 w 6513147"/>
                <a:gd name="connsiteY14" fmla="*/ 622472 h 624801"/>
                <a:gd name="connsiteX15" fmla="*/ 3826467 w 6513147"/>
                <a:gd name="connsiteY15" fmla="*/ 622472 h 624801"/>
                <a:gd name="connsiteX16" fmla="*/ 3516702 w 6513147"/>
                <a:gd name="connsiteY16" fmla="*/ 622472 h 624801"/>
                <a:gd name="connsiteX17" fmla="*/ 3095351 w 6513147"/>
                <a:gd name="connsiteY17" fmla="*/ 622472 h 624801"/>
                <a:gd name="connsiteX18" fmla="*/ 2358082 w 6513147"/>
                <a:gd name="connsiteY18" fmla="*/ 622472 h 624801"/>
                <a:gd name="connsiteX19" fmla="*/ 1936731 w 6513147"/>
                <a:gd name="connsiteY19" fmla="*/ 622472 h 624801"/>
                <a:gd name="connsiteX20" fmla="*/ 1903607 w 6513147"/>
                <a:gd name="connsiteY20" fmla="*/ 622472 h 624801"/>
                <a:gd name="connsiteX21" fmla="*/ 1469856 w 6513147"/>
                <a:gd name="connsiteY21" fmla="*/ 622472 h 624801"/>
                <a:gd name="connsiteX22" fmla="*/ 744987 w 6513147"/>
                <a:gd name="connsiteY22" fmla="*/ 622472 h 624801"/>
                <a:gd name="connsiteX23" fmla="*/ 311236 w 6513147"/>
                <a:gd name="connsiteY23" fmla="*/ 622472 h 624801"/>
                <a:gd name="connsiteX24" fmla="*/ 0 w 6513147"/>
                <a:gd name="connsiteY24" fmla="*/ 311236 h 624801"/>
                <a:gd name="connsiteX25" fmla="*/ 311236 w 6513147"/>
                <a:gd name="connsiteY25" fmla="*/ 0 h 624801"/>
                <a:gd name="connsiteX0" fmla="*/ 311236 w 6513147"/>
                <a:gd name="connsiteY0" fmla="*/ 0 h 624801"/>
                <a:gd name="connsiteX1" fmla="*/ 968865 w 6513147"/>
                <a:gd name="connsiteY1" fmla="*/ 0 h 624801"/>
                <a:gd name="connsiteX2" fmla="*/ 1469856 w 6513147"/>
                <a:gd name="connsiteY2" fmla="*/ 0 h 624801"/>
                <a:gd name="connsiteX3" fmla="*/ 1936731 w 6513147"/>
                <a:gd name="connsiteY3" fmla="*/ 0 h 624801"/>
                <a:gd name="connsiteX4" fmla="*/ 2127485 w 6513147"/>
                <a:gd name="connsiteY4" fmla="*/ 0 h 624801"/>
                <a:gd name="connsiteX5" fmla="*/ 2581960 w 6513147"/>
                <a:gd name="connsiteY5" fmla="*/ 0 h 624801"/>
                <a:gd name="connsiteX6" fmla="*/ 3095351 w 6513147"/>
                <a:gd name="connsiteY6" fmla="*/ 0 h 624801"/>
                <a:gd name="connsiteX7" fmla="*/ 3740580 w 6513147"/>
                <a:gd name="connsiteY7" fmla="*/ 0 h 624801"/>
                <a:gd name="connsiteX8" fmla="*/ 4050345 w 6513147"/>
                <a:gd name="connsiteY8" fmla="*/ 0 h 624801"/>
                <a:gd name="connsiteX9" fmla="*/ 5065686 w 6513147"/>
                <a:gd name="connsiteY9" fmla="*/ 0 h 624801"/>
                <a:gd name="connsiteX10" fmla="*/ 5208965 w 6513147"/>
                <a:gd name="connsiteY10" fmla="*/ 0 h 624801"/>
                <a:gd name="connsiteX11" fmla="*/ 6257587 w 6513147"/>
                <a:gd name="connsiteY11" fmla="*/ 0 h 624801"/>
                <a:gd name="connsiteX12" fmla="*/ 6513147 w 6513147"/>
                <a:gd name="connsiteY12" fmla="*/ 624801 h 624801"/>
                <a:gd name="connsiteX13" fmla="*/ 4985087 w 6513147"/>
                <a:gd name="connsiteY13" fmla="*/ 622472 h 624801"/>
                <a:gd name="connsiteX14" fmla="*/ 4841808 w 6513147"/>
                <a:gd name="connsiteY14" fmla="*/ 622472 h 624801"/>
                <a:gd name="connsiteX15" fmla="*/ 3826467 w 6513147"/>
                <a:gd name="connsiteY15" fmla="*/ 622472 h 624801"/>
                <a:gd name="connsiteX16" fmla="*/ 3516702 w 6513147"/>
                <a:gd name="connsiteY16" fmla="*/ 622472 h 624801"/>
                <a:gd name="connsiteX17" fmla="*/ 3095351 w 6513147"/>
                <a:gd name="connsiteY17" fmla="*/ 622472 h 624801"/>
                <a:gd name="connsiteX18" fmla="*/ 2358082 w 6513147"/>
                <a:gd name="connsiteY18" fmla="*/ 622472 h 624801"/>
                <a:gd name="connsiteX19" fmla="*/ 1936731 w 6513147"/>
                <a:gd name="connsiteY19" fmla="*/ 622472 h 624801"/>
                <a:gd name="connsiteX20" fmla="*/ 1903607 w 6513147"/>
                <a:gd name="connsiteY20" fmla="*/ 622472 h 624801"/>
                <a:gd name="connsiteX21" fmla="*/ 1469856 w 6513147"/>
                <a:gd name="connsiteY21" fmla="*/ 622472 h 624801"/>
                <a:gd name="connsiteX22" fmla="*/ 744987 w 6513147"/>
                <a:gd name="connsiteY22" fmla="*/ 622472 h 624801"/>
                <a:gd name="connsiteX23" fmla="*/ 311236 w 6513147"/>
                <a:gd name="connsiteY23" fmla="*/ 622472 h 624801"/>
                <a:gd name="connsiteX24" fmla="*/ 0 w 6513147"/>
                <a:gd name="connsiteY24" fmla="*/ 311236 h 624801"/>
                <a:gd name="connsiteX25" fmla="*/ 311236 w 6513147"/>
                <a:gd name="connsiteY25" fmla="*/ 0 h 624801"/>
                <a:gd name="connsiteX0" fmla="*/ 68916 w 6270827"/>
                <a:gd name="connsiteY0" fmla="*/ 0 h 624801"/>
                <a:gd name="connsiteX1" fmla="*/ 726545 w 6270827"/>
                <a:gd name="connsiteY1" fmla="*/ 0 h 624801"/>
                <a:gd name="connsiteX2" fmla="*/ 1227536 w 6270827"/>
                <a:gd name="connsiteY2" fmla="*/ 0 h 624801"/>
                <a:gd name="connsiteX3" fmla="*/ 1694411 w 6270827"/>
                <a:gd name="connsiteY3" fmla="*/ 0 h 624801"/>
                <a:gd name="connsiteX4" fmla="*/ 1885165 w 6270827"/>
                <a:gd name="connsiteY4" fmla="*/ 0 h 624801"/>
                <a:gd name="connsiteX5" fmla="*/ 2339640 w 6270827"/>
                <a:gd name="connsiteY5" fmla="*/ 0 h 624801"/>
                <a:gd name="connsiteX6" fmla="*/ 2853031 w 6270827"/>
                <a:gd name="connsiteY6" fmla="*/ 0 h 624801"/>
                <a:gd name="connsiteX7" fmla="*/ 3498260 w 6270827"/>
                <a:gd name="connsiteY7" fmla="*/ 0 h 624801"/>
                <a:gd name="connsiteX8" fmla="*/ 3808025 w 6270827"/>
                <a:gd name="connsiteY8" fmla="*/ 0 h 624801"/>
                <a:gd name="connsiteX9" fmla="*/ 4823366 w 6270827"/>
                <a:gd name="connsiteY9" fmla="*/ 0 h 624801"/>
                <a:gd name="connsiteX10" fmla="*/ 4966645 w 6270827"/>
                <a:gd name="connsiteY10" fmla="*/ 0 h 624801"/>
                <a:gd name="connsiteX11" fmla="*/ 6015267 w 6270827"/>
                <a:gd name="connsiteY11" fmla="*/ 0 h 624801"/>
                <a:gd name="connsiteX12" fmla="*/ 6270827 w 6270827"/>
                <a:gd name="connsiteY12" fmla="*/ 624801 h 624801"/>
                <a:gd name="connsiteX13" fmla="*/ 4742767 w 6270827"/>
                <a:gd name="connsiteY13" fmla="*/ 622472 h 624801"/>
                <a:gd name="connsiteX14" fmla="*/ 4599488 w 6270827"/>
                <a:gd name="connsiteY14" fmla="*/ 622472 h 624801"/>
                <a:gd name="connsiteX15" fmla="*/ 3584147 w 6270827"/>
                <a:gd name="connsiteY15" fmla="*/ 622472 h 624801"/>
                <a:gd name="connsiteX16" fmla="*/ 3274382 w 6270827"/>
                <a:gd name="connsiteY16" fmla="*/ 622472 h 624801"/>
                <a:gd name="connsiteX17" fmla="*/ 2853031 w 6270827"/>
                <a:gd name="connsiteY17" fmla="*/ 622472 h 624801"/>
                <a:gd name="connsiteX18" fmla="*/ 2115762 w 6270827"/>
                <a:gd name="connsiteY18" fmla="*/ 622472 h 624801"/>
                <a:gd name="connsiteX19" fmla="*/ 1694411 w 6270827"/>
                <a:gd name="connsiteY19" fmla="*/ 622472 h 624801"/>
                <a:gd name="connsiteX20" fmla="*/ 1661287 w 6270827"/>
                <a:gd name="connsiteY20" fmla="*/ 622472 h 624801"/>
                <a:gd name="connsiteX21" fmla="*/ 1227536 w 6270827"/>
                <a:gd name="connsiteY21" fmla="*/ 622472 h 624801"/>
                <a:gd name="connsiteX22" fmla="*/ 502667 w 6270827"/>
                <a:gd name="connsiteY22" fmla="*/ 622472 h 624801"/>
                <a:gd name="connsiteX23" fmla="*/ 68916 w 6270827"/>
                <a:gd name="connsiteY23" fmla="*/ 622472 h 624801"/>
                <a:gd name="connsiteX24" fmla="*/ 68916 w 6270827"/>
                <a:gd name="connsiteY24" fmla="*/ 0 h 62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70827" h="624801">
                  <a:moveTo>
                    <a:pt x="68916" y="0"/>
                  </a:moveTo>
                  <a:lnTo>
                    <a:pt x="726545" y="0"/>
                  </a:lnTo>
                  <a:lnTo>
                    <a:pt x="1227536" y="0"/>
                  </a:lnTo>
                  <a:lnTo>
                    <a:pt x="1694411" y="0"/>
                  </a:lnTo>
                  <a:lnTo>
                    <a:pt x="1885165" y="0"/>
                  </a:lnTo>
                  <a:lnTo>
                    <a:pt x="2339640" y="0"/>
                  </a:lnTo>
                  <a:lnTo>
                    <a:pt x="2853031" y="0"/>
                  </a:lnTo>
                  <a:lnTo>
                    <a:pt x="3498260" y="0"/>
                  </a:lnTo>
                  <a:lnTo>
                    <a:pt x="3808025" y="0"/>
                  </a:lnTo>
                  <a:lnTo>
                    <a:pt x="4823366" y="0"/>
                  </a:lnTo>
                  <a:lnTo>
                    <a:pt x="4966645" y="0"/>
                  </a:lnTo>
                  <a:lnTo>
                    <a:pt x="6015267" y="0"/>
                  </a:lnTo>
                  <a:lnTo>
                    <a:pt x="6270827" y="624801"/>
                  </a:lnTo>
                  <a:lnTo>
                    <a:pt x="4742767" y="622472"/>
                  </a:lnTo>
                  <a:lnTo>
                    <a:pt x="4599488" y="622472"/>
                  </a:lnTo>
                  <a:lnTo>
                    <a:pt x="3584147" y="622472"/>
                  </a:lnTo>
                  <a:lnTo>
                    <a:pt x="3274382" y="622472"/>
                  </a:lnTo>
                  <a:lnTo>
                    <a:pt x="2853031" y="622472"/>
                  </a:lnTo>
                  <a:lnTo>
                    <a:pt x="2115762" y="622472"/>
                  </a:lnTo>
                  <a:lnTo>
                    <a:pt x="1694411" y="622472"/>
                  </a:lnTo>
                  <a:lnTo>
                    <a:pt x="1661287" y="622472"/>
                  </a:lnTo>
                  <a:lnTo>
                    <a:pt x="1227536" y="622472"/>
                  </a:lnTo>
                  <a:lnTo>
                    <a:pt x="502667" y="622472"/>
                  </a:lnTo>
                  <a:lnTo>
                    <a:pt x="68916" y="622472"/>
                  </a:lnTo>
                  <a:cubicBezTo>
                    <a:pt x="-3376" y="518727"/>
                    <a:pt x="-40689" y="103745"/>
                    <a:pt x="68916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 bwMode="auto">
          <a:xfrm>
            <a:off x="266870" y="363490"/>
            <a:ext cx="11436870" cy="70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12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Перевозка </a:t>
            </a:r>
            <a:r>
              <a:rPr lang="ru-RU" sz="1200" dirty="0">
                <a:solidFill>
                  <a:schemeClr val="bg1"/>
                </a:solidFill>
                <a:latin typeface="Georgia" panose="02040502050405020303" pitchFamily="18" charset="0"/>
              </a:rPr>
              <a:t>сейфов из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здания </a:t>
            </a:r>
            <a:r>
              <a:rPr lang="ru-RU" sz="1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Московяна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35</a:t>
            </a:r>
            <a:endParaRPr lang="en-US" sz="12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y-AM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Մոսկովյան </a:t>
            </a:r>
            <a:r>
              <a:rPr lang="hy-AM" sz="1200" dirty="0">
                <a:solidFill>
                  <a:schemeClr val="bg1"/>
                </a:solidFill>
                <a:latin typeface="Georgia" panose="02040502050405020303" pitchFamily="18" charset="0"/>
              </a:rPr>
              <a:t>35 հասցեից սեյֆերի տեղափոխում</a:t>
            </a:r>
            <a:endParaRPr lang="ru-RU" sz="12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35;</a:t>
            </a:r>
            <a:endParaRPr lang="ru-RU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B82B39-FA39-4517-A727-7BE6AAEA7F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8758" y="230189"/>
            <a:ext cx="104711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/>
              <a:t>ВТБ </a:t>
            </a:r>
            <a:r>
              <a:rPr lang="ru-RU" sz="1800" dirty="0" smtClean="0"/>
              <a:t>Армения</a:t>
            </a:r>
            <a:endParaRPr lang="ru-RU" sz="1800" dirty="0"/>
          </a:p>
        </p:txBody>
      </p:sp>
      <p:sp>
        <p:nvSpPr>
          <p:cNvPr id="26" name="Slide Number Placeholder 40"/>
          <p:cNvSpPr txBox="1">
            <a:spLocks/>
          </p:cNvSpPr>
          <p:nvPr/>
        </p:nvSpPr>
        <p:spPr>
          <a:xfrm>
            <a:off x="9448800" y="63270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9586497" y="-2587"/>
            <a:ext cx="2233880" cy="5410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4" name="Picture 1" descr="VTB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316" y="67799"/>
            <a:ext cx="853303" cy="49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238868" y="1624198"/>
            <a:ext cx="5659012" cy="206933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>
                <a:solidFill>
                  <a:schemeClr val="dk1"/>
                </a:solidFill>
              </a:rPr>
              <a:t>Во время перевозки сейфов компания должна предоставить бригаду грузчиков, количество грузчиков не менее 8 человек и больше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Սեյֆերի տեղափոխման</a:t>
            </a:r>
            <a:r>
              <a:rPr lang="ru-RU" sz="800" dirty="0">
                <a:solidFill>
                  <a:schemeClr val="dk1"/>
                </a:solidFill>
              </a:rPr>
              <a:t> </a:t>
            </a:r>
            <a:r>
              <a:rPr lang="hy-AM" sz="800" dirty="0">
                <a:solidFill>
                  <a:schemeClr val="dk1"/>
                </a:solidFill>
              </a:rPr>
              <a:t>ժամանակ ընկերությունը պետք է տրամադրի բանվորական բրիգադ, որը պետք է բաղկացած լինի նվազագույնը 8 հոգուց և ավելին։</a:t>
            </a:r>
            <a:r>
              <a:rPr lang="ru-RU" sz="800" dirty="0">
                <a:solidFill>
                  <a:schemeClr val="dk1"/>
                </a:solidFill>
              </a:rPr>
              <a:t> </a:t>
            </a:r>
            <a:endParaRPr lang="en-US" sz="8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  <a:p>
            <a:r>
              <a:rPr lang="ru-RU" sz="800" dirty="0">
                <a:solidFill>
                  <a:schemeClr val="dk1"/>
                </a:solidFill>
              </a:rPr>
              <a:t>Количество человек зависит от предполагаемого объема работ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Մարդկանց քանակը կախված է առաջարկվող աշխատանքների ծավալից:</a:t>
            </a:r>
            <a:r>
              <a:rPr lang="ru-RU" sz="800" dirty="0">
                <a:solidFill>
                  <a:schemeClr val="dk1"/>
                </a:solidFill>
              </a:rPr>
              <a:t> </a:t>
            </a:r>
            <a:endParaRPr lang="en-US" sz="8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  <a:p>
            <a:r>
              <a:rPr lang="ru-RU" sz="800" dirty="0">
                <a:solidFill>
                  <a:schemeClr val="dk1"/>
                </a:solidFill>
              </a:rPr>
              <a:t>Команда должна взять на себя вынос сейфов, правильную погрузку, крепление внутри салона машины, разгрузку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Խումբը պետք է իր վրա վերցնի սեյֆերի դուրսբերումը, ճիշտ բեռնումը, մեքենայի սրահի ներսում ամրացումը և բեռնաթափումը:</a:t>
            </a:r>
            <a:endParaRPr lang="ru-RU" sz="8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ru-RU" sz="800" dirty="0"/>
          </a:p>
          <a:p>
            <a:r>
              <a:rPr lang="ru-RU" sz="800" dirty="0"/>
              <a:t>Все перевозки будут осуществлены на территории г. Ереван, а именно по адресам: </a:t>
            </a:r>
            <a:r>
              <a:rPr lang="ru-RU" sz="800" dirty="0" err="1"/>
              <a:t>Мазманяна</a:t>
            </a:r>
            <a:r>
              <a:rPr lang="ru-RU" sz="800" dirty="0"/>
              <a:t> 5, </a:t>
            </a:r>
            <a:r>
              <a:rPr lang="ru-RU" sz="800" dirty="0" err="1"/>
              <a:t>Манандяна</a:t>
            </a:r>
            <a:r>
              <a:rPr lang="ru-RU" sz="800" dirty="0"/>
              <a:t> 33/3 и </a:t>
            </a:r>
            <a:r>
              <a:rPr lang="ru-RU" sz="800" dirty="0" err="1"/>
              <a:t>Аргишти</a:t>
            </a:r>
            <a:r>
              <a:rPr lang="ru-RU" sz="800" dirty="0"/>
              <a:t> 7/8</a:t>
            </a:r>
          </a:p>
          <a:p>
            <a:r>
              <a:rPr lang="hy-AM" altLang="en-US" sz="800" dirty="0">
                <a:solidFill>
                  <a:srgbClr val="202124"/>
                </a:solidFill>
                <a:latin typeface="inherit"/>
              </a:rPr>
              <a:t>Բոլոր փոխադրումները իրականացվելու են ք․ </a:t>
            </a:r>
            <a:r>
              <a:rPr lang="hy-AM" altLang="en-US" sz="800" dirty="0" err="1">
                <a:solidFill>
                  <a:srgbClr val="202124"/>
                </a:solidFill>
                <a:latin typeface="inherit"/>
              </a:rPr>
              <a:t>Երևանում</a:t>
            </a:r>
            <a:r>
              <a:rPr lang="hy-AM" altLang="en-US" sz="800" dirty="0">
                <a:solidFill>
                  <a:srgbClr val="202124"/>
                </a:solidFill>
                <a:latin typeface="inherit"/>
              </a:rPr>
              <a:t>՝ </a:t>
            </a:r>
            <a:r>
              <a:rPr lang="hy-AM" sz="800" dirty="0"/>
              <a:t>Մազմանյան 5, Մանանդյան 33/3, Արգիշտի 7/8․</a:t>
            </a:r>
            <a:endParaRPr lang="ru-RU" sz="800" dirty="0"/>
          </a:p>
          <a:p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34594" y="1592088"/>
            <a:ext cx="5700205" cy="210144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/>
              <a:t>Во время перевозки сейфов </a:t>
            </a:r>
            <a:r>
              <a:rPr lang="ru-RU" sz="800" dirty="0" smtClean="0"/>
              <a:t>компания </a:t>
            </a:r>
            <a:r>
              <a:rPr lang="ru-RU" sz="800" dirty="0"/>
              <a:t>должна предоставить транспортное средство</a:t>
            </a:r>
            <a:r>
              <a:rPr lang="hy-AM" sz="800" dirty="0"/>
              <a:t> </a:t>
            </a:r>
            <a:endParaRPr lang="en-US" sz="800" dirty="0"/>
          </a:p>
          <a:p>
            <a:r>
              <a:rPr lang="hy-AM" sz="800" dirty="0"/>
              <a:t>Սեյֆերի </a:t>
            </a:r>
            <a:r>
              <a:rPr lang="hy-AM" sz="800" dirty="0" smtClean="0"/>
              <a:t>տեղափոխման </a:t>
            </a:r>
            <a:r>
              <a:rPr lang="hy-AM" sz="800" dirty="0"/>
              <a:t>ժամանակ ընկերությունը պետք է տրամադրի տրանսպորտային միջոց։</a:t>
            </a:r>
            <a:endParaRPr lang="en-US" sz="800" dirty="0"/>
          </a:p>
          <a:p>
            <a:pPr marL="285750" indent="-285750">
              <a:buFontTx/>
              <a:buChar char="-"/>
            </a:pPr>
            <a:endParaRPr lang="ru-RU" sz="800" dirty="0"/>
          </a:p>
          <a:p>
            <a:r>
              <a:rPr lang="ru-RU" sz="800" dirty="0"/>
              <a:t>Габариты кузова грузовых автомобилей должны быть</a:t>
            </a:r>
            <a:r>
              <a:rPr lang="hy-AM" sz="800" dirty="0"/>
              <a:t>: </a:t>
            </a:r>
            <a:r>
              <a:rPr lang="ru-RU" sz="800" dirty="0"/>
              <a:t>длина - 3 м, ширина - 2 м и высота – 1.8 м </a:t>
            </a:r>
            <a:endParaRPr lang="en-US" sz="800" dirty="0"/>
          </a:p>
          <a:p>
            <a:r>
              <a:rPr lang="hy-AM" sz="800" dirty="0"/>
              <a:t>Բեռնատար մեքենաների չափսերը պետք է լինեն՝ երկարություն – 3մ, լայնություն – 2մ, բարձրություն – 1.8մ․</a:t>
            </a:r>
            <a:endParaRPr lang="en-US" sz="800" dirty="0"/>
          </a:p>
          <a:p>
            <a:pPr marL="285750" indent="-285750">
              <a:buFontTx/>
              <a:buChar char="-"/>
            </a:pPr>
            <a:endParaRPr lang="hy-AM" sz="800" dirty="0"/>
          </a:p>
          <a:p>
            <a:r>
              <a:rPr lang="ru-RU" sz="800" dirty="0"/>
              <a:t>Транспортное средство должно быть оборудовано специальными креплениями</a:t>
            </a:r>
            <a:endParaRPr lang="en-US" sz="800" dirty="0"/>
          </a:p>
          <a:p>
            <a:r>
              <a:rPr lang="hy-AM" sz="800" dirty="0"/>
              <a:t>Տրանսպորտային միջոցը պետք է հագեցած լինի հատուկ </a:t>
            </a:r>
            <a:r>
              <a:rPr lang="hy-AM" sz="800" dirty="0" err="1" smtClean="0"/>
              <a:t>ամրագոտիներով</a:t>
            </a:r>
            <a:endParaRPr lang="en-US" sz="800" dirty="0"/>
          </a:p>
          <a:p>
            <a:pPr marL="285750" indent="-285750">
              <a:buFontTx/>
              <a:buChar char="-"/>
            </a:pPr>
            <a:endParaRPr lang="ru-RU" sz="800" dirty="0"/>
          </a:p>
          <a:p>
            <a:r>
              <a:rPr lang="ru-RU" sz="800" dirty="0"/>
              <a:t>Вид кузова: Тент</a:t>
            </a:r>
            <a:endParaRPr lang="en-US" sz="800" dirty="0"/>
          </a:p>
          <a:p>
            <a:r>
              <a:rPr lang="hy-AM" sz="800" dirty="0"/>
              <a:t>Թափքի տեսակ՝ </a:t>
            </a:r>
            <a:r>
              <a:rPr lang="hy-AM" sz="800" dirty="0" err="1"/>
              <a:t>տենտ</a:t>
            </a:r>
            <a:endParaRPr lang="en-US" sz="800" dirty="0"/>
          </a:p>
          <a:p>
            <a:pPr marL="285750" indent="-285750">
              <a:buFontTx/>
              <a:buChar char="-"/>
            </a:pPr>
            <a:endParaRPr lang="ru-RU" sz="800" dirty="0"/>
          </a:p>
          <a:p>
            <a:r>
              <a:rPr lang="ru-RU" sz="800" dirty="0"/>
              <a:t>Грузоподъемность:</a:t>
            </a:r>
            <a:r>
              <a:rPr lang="hy-AM" sz="800" dirty="0"/>
              <a:t> 1.5 </a:t>
            </a:r>
            <a:r>
              <a:rPr lang="ru-RU" sz="800" dirty="0"/>
              <a:t>тонн</a:t>
            </a:r>
            <a:r>
              <a:rPr lang="en-US" sz="800" dirty="0"/>
              <a:t> </a:t>
            </a:r>
            <a:r>
              <a:rPr lang="ru-RU" sz="800" dirty="0"/>
              <a:t> </a:t>
            </a:r>
            <a:r>
              <a:rPr lang="hy-AM" sz="800" dirty="0"/>
              <a:t> </a:t>
            </a:r>
          </a:p>
          <a:p>
            <a:r>
              <a:rPr lang="hy-AM" sz="800" dirty="0" smtClean="0"/>
              <a:t>Բեռնատարողությունը՝ </a:t>
            </a:r>
            <a:r>
              <a:rPr lang="hy-AM" sz="800" dirty="0"/>
              <a:t>1.5 տոննա</a:t>
            </a:r>
            <a:endParaRPr lang="ru-RU" sz="800" dirty="0"/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b="1"/>
          <a:stretch/>
        </p:blipFill>
        <p:spPr>
          <a:xfrm>
            <a:off x="9850513" y="4364125"/>
            <a:ext cx="1673451" cy="22859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644" y="4364125"/>
            <a:ext cx="1722165" cy="2284249"/>
          </a:xfrm>
          <a:prstGeom prst="rect">
            <a:avLst/>
          </a:prstGeom>
        </p:spPr>
      </p:pic>
      <p:sp>
        <p:nvSpPr>
          <p:cNvPr id="46" name="Parallelogram 6">
            <a:extLst>
              <a:ext uri="{FF2B5EF4-FFF2-40B4-BE49-F238E27FC236}">
                <a16:creationId xmlns:a16="http://schemas.microsoft.com/office/drawing/2014/main" id="{4845E796-0383-404C-98E1-CEA9DB4463B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64005" y="1138780"/>
            <a:ext cx="2965146" cy="308998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" dirty="0">
                <a:solidFill>
                  <a:schemeClr val="dk1"/>
                </a:solidFill>
              </a:rPr>
              <a:t>Рабочая </a:t>
            </a:r>
            <a:r>
              <a:rPr lang="ru-RU" sz="800" dirty="0" smtClean="0">
                <a:solidFill>
                  <a:schemeClr val="dk1"/>
                </a:solidFill>
              </a:rPr>
              <a:t>сила </a:t>
            </a:r>
            <a:r>
              <a:rPr lang="hy-AM" sz="800" dirty="0" smtClean="0">
                <a:solidFill>
                  <a:schemeClr val="dk1"/>
                </a:solidFill>
              </a:rPr>
              <a:t>/ </a:t>
            </a:r>
            <a:r>
              <a:rPr lang="hy-AM" sz="800" dirty="0">
                <a:solidFill>
                  <a:schemeClr val="dk1"/>
                </a:solidFill>
              </a:rPr>
              <a:t>Բանվորական ուժ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47" name="Parallelogram 6">
            <a:extLst>
              <a:ext uri="{FF2B5EF4-FFF2-40B4-BE49-F238E27FC236}">
                <a16:creationId xmlns:a16="http://schemas.microsoft.com/office/drawing/2014/main" id="{4845E796-0383-404C-98E1-CEA9DB4463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51332" y="1131424"/>
            <a:ext cx="3784667" cy="308998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" dirty="0">
                <a:solidFill>
                  <a:schemeClr val="dk1"/>
                </a:solidFill>
              </a:rPr>
              <a:t>Грузовая </a:t>
            </a:r>
            <a:r>
              <a:rPr lang="ru-RU" sz="800" dirty="0" smtClean="0">
                <a:solidFill>
                  <a:schemeClr val="dk1"/>
                </a:solidFill>
              </a:rPr>
              <a:t>машина </a:t>
            </a:r>
            <a:r>
              <a:rPr lang="hy-AM" sz="800" dirty="0" smtClean="0">
                <a:solidFill>
                  <a:schemeClr val="dk1"/>
                </a:solidFill>
              </a:rPr>
              <a:t>/ </a:t>
            </a:r>
            <a:r>
              <a:rPr lang="hy-AM" sz="800" dirty="0">
                <a:solidFill>
                  <a:schemeClr val="dk1"/>
                </a:solidFill>
              </a:rPr>
              <a:t>Բեռնատար ավտոմեքենա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090431" y="1479044"/>
            <a:ext cx="98712" cy="11388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8827205" y="1476324"/>
            <a:ext cx="98712" cy="11388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7" name="Parallelogram 6">
            <a:extLst>
              <a:ext uri="{FF2B5EF4-FFF2-40B4-BE49-F238E27FC236}">
                <a16:creationId xmlns:a16="http://schemas.microsoft.com/office/drawing/2014/main" id="{4845E796-0383-404C-98E1-CEA9DB4463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66915" y="4388481"/>
            <a:ext cx="2487127" cy="411277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" dirty="0">
                <a:solidFill>
                  <a:schemeClr val="dk1"/>
                </a:solidFill>
              </a:rPr>
              <a:t>Поля для обязательного заполнения</a:t>
            </a:r>
            <a:endParaRPr lang="en-US" sz="800" dirty="0">
              <a:solidFill>
                <a:schemeClr val="dk1"/>
              </a:solidFill>
            </a:endParaRPr>
          </a:p>
          <a:p>
            <a:pPr algn="ctr"/>
            <a:r>
              <a:rPr lang="hy-AM" sz="800" dirty="0" smtClean="0">
                <a:solidFill>
                  <a:schemeClr val="dk1"/>
                </a:solidFill>
              </a:rPr>
              <a:t>Դաշտեր </a:t>
            </a:r>
            <a:r>
              <a:rPr lang="hy-AM" sz="800" dirty="0">
                <a:solidFill>
                  <a:schemeClr val="dk1"/>
                </a:solidFill>
              </a:rPr>
              <a:t>պարտադիր լրացման համար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6774050" y="4821917"/>
            <a:ext cx="84036" cy="11388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aphicFrame>
        <p:nvGraphicFramePr>
          <p:cNvPr id="31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26097"/>
              </p:ext>
            </p:extLst>
          </p:nvPr>
        </p:nvGraphicFramePr>
        <p:xfrm>
          <a:off x="91145" y="4944286"/>
          <a:ext cx="7387341" cy="1365504"/>
        </p:xfrm>
        <a:graphic>
          <a:graphicData uri="http://schemas.openxmlformats.org/drawingml/2006/table">
            <a:tbl>
              <a:tblPr/>
              <a:tblGrid>
                <a:gridCol w="6048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955368908"/>
                    </a:ext>
                  </a:extLst>
                </a:gridCol>
              </a:tblGrid>
              <a:tr h="575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*Необходимо предоставить стоимость перевозки сейфов  грузовой машиной (длина 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3 м, ширина - 2 м и высота – 1.8 м) </a:t>
                      </a:r>
                      <a:endParaRPr lang="en-US" sz="8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за один выезд</a:t>
                      </a: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(драм РА, включая НДС)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800" dirty="0" smtClean="0"/>
                        <a:t>Անհրաժեշտ է</a:t>
                      </a:r>
                      <a:r>
                        <a:rPr lang="en-US" sz="800" dirty="0" smtClean="0"/>
                        <a:t> </a:t>
                      </a:r>
                      <a:r>
                        <a:rPr lang="hy-AM" sz="800" dirty="0" smtClean="0"/>
                        <a:t>տրամադրել </a:t>
                      </a:r>
                      <a:r>
                        <a:rPr lang="hy-AM" sz="800" dirty="0" smtClean="0">
                          <a:solidFill>
                            <a:schemeClr val="dk1"/>
                          </a:solidFill>
                        </a:rPr>
                        <a:t>սեյֆերի </a:t>
                      </a:r>
                      <a:r>
                        <a:rPr lang="hy-AM" sz="800" dirty="0" err="1" smtClean="0"/>
                        <a:t>բեռնատարով</a:t>
                      </a:r>
                      <a:r>
                        <a:rPr lang="ru-RU" sz="800" dirty="0" smtClean="0"/>
                        <a:t> (</a:t>
                      </a:r>
                      <a:r>
                        <a:rPr lang="hy-AM" sz="800" dirty="0" smtClean="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hy-AM" sz="800" dirty="0" smtClean="0">
                          <a:solidFill>
                            <a:schemeClr val="dk1"/>
                          </a:solidFill>
                        </a:rPr>
                        <a:t>մ, լայնություն – 2մ, բարձրություն – 1.8մ․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lang="hy-AM" sz="800" dirty="0" smtClean="0"/>
                        <a:t> տեղափոխման արժեքը</a:t>
                      </a:r>
                      <a:r>
                        <a:rPr lang="hy-AM" sz="800" baseline="0" dirty="0" smtClean="0"/>
                        <a:t> </a:t>
                      </a:r>
                      <a:r>
                        <a:rPr lang="hy-AM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Armenian" panose="020B0604020202020204" pitchFamily="34" charset="0"/>
                          <a:ea typeface="+mn-ea"/>
                          <a:cs typeface="+mn-cs"/>
                        </a:rPr>
                        <a:t>ÐÐ ¹ñ³Ù, Ý»ñ³éÛ³É ²²Ð/ </a:t>
                      </a:r>
                      <a:endParaRPr lang="ru-RU" sz="800" b="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*Необходимо предоставить стоимость перевозки сейфов  грузовой</a:t>
                      </a: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машиной (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длина 4 м, ширина - 2 м и высота – 1.8 м) </a:t>
                      </a:r>
                      <a:endParaRPr lang="en-US" sz="8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за один выезд</a:t>
                      </a: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(драм РА, включая НДС)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800" dirty="0" smtClean="0"/>
                        <a:t>Անհրաժեշտ է</a:t>
                      </a:r>
                      <a:r>
                        <a:rPr lang="en-US" sz="800" dirty="0" smtClean="0"/>
                        <a:t> </a:t>
                      </a:r>
                      <a:r>
                        <a:rPr lang="hy-AM" sz="800" dirty="0" smtClean="0"/>
                        <a:t>տրամադրել </a:t>
                      </a:r>
                      <a:r>
                        <a:rPr lang="hy-AM" sz="800" dirty="0" smtClean="0">
                          <a:solidFill>
                            <a:schemeClr val="dk1"/>
                          </a:solidFill>
                        </a:rPr>
                        <a:t>սեյֆերի</a:t>
                      </a:r>
                      <a:r>
                        <a:rPr lang="hy-AM" sz="800" dirty="0" smtClean="0"/>
                        <a:t> </a:t>
                      </a:r>
                      <a:r>
                        <a:rPr lang="hy-AM" sz="800" dirty="0" err="1" smtClean="0"/>
                        <a:t>բեռնատարով</a:t>
                      </a:r>
                      <a:r>
                        <a:rPr lang="ru-RU" sz="800" dirty="0" smtClean="0"/>
                        <a:t> (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4 </a:t>
                      </a:r>
                      <a:r>
                        <a:rPr lang="hy-AM" sz="800" dirty="0" smtClean="0">
                          <a:solidFill>
                            <a:schemeClr val="dk1"/>
                          </a:solidFill>
                        </a:rPr>
                        <a:t>մ, լայնություն – 2մ, բարձրություն – 1.8մ․</a:t>
                      </a:r>
                      <a:r>
                        <a:rPr lang="ru-RU" sz="800" dirty="0" smtClean="0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lang="hy-AM" sz="800" dirty="0" smtClean="0"/>
                        <a:t> տեղափոխման արժեքը</a:t>
                      </a:r>
                      <a:r>
                        <a:rPr lang="hy-AM" sz="800" baseline="0" dirty="0" smtClean="0"/>
                        <a:t> </a:t>
                      </a:r>
                      <a:r>
                        <a:rPr lang="hy-AM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Armenian" panose="020B0604020202020204" pitchFamily="34" charset="0"/>
                          <a:ea typeface="+mn-ea"/>
                          <a:cs typeface="+mn-cs"/>
                        </a:rPr>
                        <a:t>ÐÐ ¹ñ³Ù, Ý»ñ³éÛ³É ²²Ð/ </a:t>
                      </a:r>
                      <a:endParaRPr lang="ru-RU" sz="800" b="0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111549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16759" y="6319098"/>
            <a:ext cx="7388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kern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*цена должна быть указан</a:t>
            </a:r>
            <a:r>
              <a:rPr lang="ru-RU" sz="800" kern="1400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ru-RU" sz="800" kern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за один выезд, за полностью загруженную машину</a:t>
            </a:r>
          </a:p>
          <a:p>
            <a:r>
              <a:rPr lang="ru-RU" sz="800" kern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sz="8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14727" y="6500179"/>
            <a:ext cx="5012591" cy="1128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*</a:t>
            </a:r>
            <a:r>
              <a:rPr kumimoji="0" lang="hy-AM" altLang="en-US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գինը պետք է նշված լինի մեկ ուղղության համար, ամբողջությամբ բեռնված մեքենայի համար</a:t>
            </a:r>
            <a:r>
              <a:rPr kumimoji="0" lang="hy-AM" altLang="en-US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hy-AM" alt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1148" y="3821860"/>
            <a:ext cx="5856057" cy="38053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>
                <a:solidFill>
                  <a:schemeClr val="dk1"/>
                </a:solidFill>
              </a:rPr>
              <a:t>Работы будут выполнятся в рабочие дни с 09:00 до 18:00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Աշխատանքները իրականացվելու են աշխատանքային օրերին 09:00</a:t>
            </a:r>
            <a:r>
              <a:rPr lang="ru-RU" sz="800" dirty="0">
                <a:solidFill>
                  <a:schemeClr val="dk1"/>
                </a:solidFill>
              </a:rPr>
              <a:t> -</a:t>
            </a:r>
            <a:r>
              <a:rPr lang="hy-AM" sz="800" dirty="0">
                <a:solidFill>
                  <a:schemeClr val="dk1"/>
                </a:solidFill>
              </a:rPr>
              <a:t> </a:t>
            </a:r>
            <a:r>
              <a:rPr lang="hy-AM" sz="800" dirty="0" err="1">
                <a:solidFill>
                  <a:schemeClr val="dk1"/>
                </a:solidFill>
              </a:rPr>
              <a:t>ից</a:t>
            </a:r>
            <a:r>
              <a:rPr lang="hy-AM" sz="800" dirty="0">
                <a:solidFill>
                  <a:schemeClr val="dk1"/>
                </a:solidFill>
              </a:rPr>
              <a:t> </a:t>
            </a:r>
            <a:r>
              <a:rPr lang="hy-AM" sz="800" dirty="0" err="1">
                <a:solidFill>
                  <a:schemeClr val="dk1"/>
                </a:solidFill>
              </a:rPr>
              <a:t>մինչև</a:t>
            </a:r>
            <a:r>
              <a:rPr lang="hy-AM" sz="800" dirty="0">
                <a:solidFill>
                  <a:schemeClr val="dk1"/>
                </a:solidFill>
              </a:rPr>
              <a:t> 18։00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034594" y="3830278"/>
            <a:ext cx="5785783" cy="394546"/>
          </a:xfrm>
          <a:prstGeom prst="roundRect">
            <a:avLst>
              <a:gd name="adj" fmla="val 1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/>
              <a:t>Компания несет ответственность за ущерб </a:t>
            </a:r>
            <a:r>
              <a:rPr lang="ru-RU" sz="800" dirty="0" smtClean="0"/>
              <a:t>причинённый  </a:t>
            </a:r>
            <a:r>
              <a:rPr lang="ru-RU" sz="800" dirty="0"/>
              <a:t>во время выполнения работ. </a:t>
            </a:r>
            <a:endParaRPr lang="hy-AM" sz="800" dirty="0" smtClean="0"/>
          </a:p>
          <a:p>
            <a:r>
              <a:rPr lang="en-US" sz="800" dirty="0" err="1" smtClean="0">
                <a:solidFill>
                  <a:schemeClr val="tx1"/>
                </a:solidFill>
              </a:rPr>
              <a:t>Ընկերությունը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պատասխանատվություն</a:t>
            </a:r>
            <a:r>
              <a:rPr lang="en-US" sz="800" dirty="0">
                <a:solidFill>
                  <a:schemeClr val="tx1"/>
                </a:solidFill>
              </a:rPr>
              <a:t> է </a:t>
            </a:r>
            <a:r>
              <a:rPr lang="en-US" sz="800" dirty="0" err="1">
                <a:solidFill>
                  <a:schemeClr val="tx1"/>
                </a:solidFill>
              </a:rPr>
              <a:t>կրում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աշխատանքի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ընթացքում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ապրանքին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պատճառած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վնասների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համար</a:t>
            </a:r>
            <a:r>
              <a:rPr lang="en-US" sz="800" dirty="0" smtClean="0">
                <a:solidFill>
                  <a:schemeClr val="tx1"/>
                </a:solidFill>
              </a:rPr>
              <a:t>: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5">
            <a:extLst>
              <a:ext uri="{FF2B5EF4-FFF2-40B4-BE49-F238E27FC236}">
                <a16:creationId xmlns:a16="http://schemas.microsoft.com/office/drawing/2014/main" id="{248B7D0E-879C-4BF2-8A0D-571098ABDAA2}"/>
              </a:ext>
            </a:extLst>
          </p:cNvPr>
          <p:cNvGrpSpPr/>
          <p:nvPr/>
        </p:nvGrpSpPr>
        <p:grpSpPr>
          <a:xfrm rot="10800000">
            <a:off x="266871" y="554580"/>
            <a:ext cx="11436869" cy="454618"/>
            <a:chOff x="7158385" y="1187391"/>
            <a:chExt cx="4699226" cy="506581"/>
          </a:xfrm>
        </p:grpSpPr>
        <p:sp>
          <p:nvSpPr>
            <p:cNvPr id="39" name="Freeform: Shape 7">
              <a:extLst>
                <a:ext uri="{FF2B5EF4-FFF2-40B4-BE49-F238E27FC236}">
                  <a16:creationId xmlns:a16="http://schemas.microsoft.com/office/drawing/2014/main" id="{940CCDBC-2F25-443B-B0FD-C3012DC69D19}"/>
                </a:ext>
              </a:extLst>
            </p:cNvPr>
            <p:cNvSpPr/>
            <p:nvPr/>
          </p:nvSpPr>
          <p:spPr>
            <a:xfrm flipH="1">
              <a:off x="11375625" y="1187391"/>
              <a:ext cx="481986" cy="503406"/>
            </a:xfrm>
            <a:custGeom>
              <a:avLst/>
              <a:gdLst>
                <a:gd name="connsiteX0" fmla="*/ 197679 w 481986"/>
                <a:gd name="connsiteY0" fmla="*/ 0 h 503406"/>
                <a:gd name="connsiteX1" fmla="*/ 481986 w 481986"/>
                <a:gd name="connsiteY1" fmla="*/ 0 h 503406"/>
                <a:gd name="connsiteX2" fmla="*/ 481986 w 481986"/>
                <a:gd name="connsiteY2" fmla="*/ 503406 h 503406"/>
                <a:gd name="connsiteX3" fmla="*/ 473173 w 481986"/>
                <a:gd name="connsiteY3" fmla="*/ 503406 h 503406"/>
                <a:gd name="connsiteX4" fmla="*/ 197679 w 481986"/>
                <a:gd name="connsiteY4" fmla="*/ 503406 h 503406"/>
                <a:gd name="connsiteX5" fmla="*/ 0 w 481986"/>
                <a:gd name="connsiteY5" fmla="*/ 251703 h 503406"/>
                <a:gd name="connsiteX6" fmla="*/ 197679 w 481986"/>
                <a:gd name="connsiteY6" fmla="*/ 0 h 50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986" h="503406">
                  <a:moveTo>
                    <a:pt x="197679" y="0"/>
                  </a:moveTo>
                  <a:lnTo>
                    <a:pt x="481986" y="0"/>
                  </a:lnTo>
                  <a:lnTo>
                    <a:pt x="481986" y="503406"/>
                  </a:lnTo>
                  <a:lnTo>
                    <a:pt x="473173" y="503406"/>
                  </a:lnTo>
                  <a:lnTo>
                    <a:pt x="197679" y="503406"/>
                  </a:lnTo>
                  <a:cubicBezTo>
                    <a:pt x="88504" y="503406"/>
                    <a:pt x="0" y="390715"/>
                    <a:pt x="0" y="251703"/>
                  </a:cubicBezTo>
                  <a:cubicBezTo>
                    <a:pt x="0" y="112691"/>
                    <a:pt x="88504" y="0"/>
                    <a:pt x="197679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Freeform: Shape 6">
              <a:extLst>
                <a:ext uri="{FF2B5EF4-FFF2-40B4-BE49-F238E27FC236}">
                  <a16:creationId xmlns:a16="http://schemas.microsoft.com/office/drawing/2014/main" id="{80CA7EE1-C806-48E4-AB48-03B0FA0558EC}"/>
                </a:ext>
              </a:extLst>
            </p:cNvPr>
            <p:cNvSpPr>
              <a:spLocks/>
            </p:cNvSpPr>
            <p:nvPr/>
          </p:nvSpPr>
          <p:spPr>
            <a:xfrm flipH="1">
              <a:off x="7158385" y="1187391"/>
              <a:ext cx="4559175" cy="506581"/>
            </a:xfrm>
            <a:custGeom>
              <a:avLst/>
              <a:gdLst>
                <a:gd name="connsiteX0" fmla="*/ 311236 w 6224306"/>
                <a:gd name="connsiteY0" fmla="*/ 0 h 622472"/>
                <a:gd name="connsiteX1" fmla="*/ 968865 w 6224306"/>
                <a:gd name="connsiteY1" fmla="*/ 0 h 622472"/>
                <a:gd name="connsiteX2" fmla="*/ 1469856 w 6224306"/>
                <a:gd name="connsiteY2" fmla="*/ 0 h 622472"/>
                <a:gd name="connsiteX3" fmla="*/ 1936731 w 6224306"/>
                <a:gd name="connsiteY3" fmla="*/ 0 h 622472"/>
                <a:gd name="connsiteX4" fmla="*/ 2127485 w 6224306"/>
                <a:gd name="connsiteY4" fmla="*/ 0 h 622472"/>
                <a:gd name="connsiteX5" fmla="*/ 2581960 w 6224306"/>
                <a:gd name="connsiteY5" fmla="*/ 0 h 622472"/>
                <a:gd name="connsiteX6" fmla="*/ 3095351 w 6224306"/>
                <a:gd name="connsiteY6" fmla="*/ 0 h 622472"/>
                <a:gd name="connsiteX7" fmla="*/ 3740580 w 6224306"/>
                <a:gd name="connsiteY7" fmla="*/ 0 h 622472"/>
                <a:gd name="connsiteX8" fmla="*/ 4050345 w 6224306"/>
                <a:gd name="connsiteY8" fmla="*/ 0 h 622472"/>
                <a:gd name="connsiteX9" fmla="*/ 5065686 w 6224306"/>
                <a:gd name="connsiteY9" fmla="*/ 0 h 622472"/>
                <a:gd name="connsiteX10" fmla="*/ 5208965 w 6224306"/>
                <a:gd name="connsiteY10" fmla="*/ 0 h 622472"/>
                <a:gd name="connsiteX11" fmla="*/ 6224306 w 6224306"/>
                <a:gd name="connsiteY11" fmla="*/ 0 h 622472"/>
                <a:gd name="connsiteX12" fmla="*/ 6000428 w 6224306"/>
                <a:gd name="connsiteY12" fmla="*/ 622472 h 622472"/>
                <a:gd name="connsiteX13" fmla="*/ 4985087 w 6224306"/>
                <a:gd name="connsiteY13" fmla="*/ 622472 h 622472"/>
                <a:gd name="connsiteX14" fmla="*/ 4841808 w 6224306"/>
                <a:gd name="connsiteY14" fmla="*/ 622472 h 622472"/>
                <a:gd name="connsiteX15" fmla="*/ 3826467 w 6224306"/>
                <a:gd name="connsiteY15" fmla="*/ 622472 h 622472"/>
                <a:gd name="connsiteX16" fmla="*/ 3516702 w 6224306"/>
                <a:gd name="connsiteY16" fmla="*/ 622472 h 622472"/>
                <a:gd name="connsiteX17" fmla="*/ 3095351 w 6224306"/>
                <a:gd name="connsiteY17" fmla="*/ 622472 h 622472"/>
                <a:gd name="connsiteX18" fmla="*/ 2358082 w 6224306"/>
                <a:gd name="connsiteY18" fmla="*/ 622472 h 622472"/>
                <a:gd name="connsiteX19" fmla="*/ 1936731 w 6224306"/>
                <a:gd name="connsiteY19" fmla="*/ 622472 h 622472"/>
                <a:gd name="connsiteX20" fmla="*/ 1903607 w 6224306"/>
                <a:gd name="connsiteY20" fmla="*/ 622472 h 622472"/>
                <a:gd name="connsiteX21" fmla="*/ 1469856 w 6224306"/>
                <a:gd name="connsiteY21" fmla="*/ 622472 h 622472"/>
                <a:gd name="connsiteX22" fmla="*/ 744987 w 6224306"/>
                <a:gd name="connsiteY22" fmla="*/ 622472 h 622472"/>
                <a:gd name="connsiteX23" fmla="*/ 311236 w 6224306"/>
                <a:gd name="connsiteY23" fmla="*/ 622472 h 622472"/>
                <a:gd name="connsiteX24" fmla="*/ 0 w 6224306"/>
                <a:gd name="connsiteY24" fmla="*/ 311236 h 622472"/>
                <a:gd name="connsiteX25" fmla="*/ 311236 w 6224306"/>
                <a:gd name="connsiteY25" fmla="*/ 0 h 622472"/>
                <a:gd name="connsiteX0" fmla="*/ 311236 w 6595843"/>
                <a:gd name="connsiteY0" fmla="*/ 0 h 631786"/>
                <a:gd name="connsiteX1" fmla="*/ 968865 w 6595843"/>
                <a:gd name="connsiteY1" fmla="*/ 0 h 631786"/>
                <a:gd name="connsiteX2" fmla="*/ 1469856 w 6595843"/>
                <a:gd name="connsiteY2" fmla="*/ 0 h 631786"/>
                <a:gd name="connsiteX3" fmla="*/ 1936731 w 6595843"/>
                <a:gd name="connsiteY3" fmla="*/ 0 h 631786"/>
                <a:gd name="connsiteX4" fmla="*/ 2127485 w 6595843"/>
                <a:gd name="connsiteY4" fmla="*/ 0 h 631786"/>
                <a:gd name="connsiteX5" fmla="*/ 2581960 w 6595843"/>
                <a:gd name="connsiteY5" fmla="*/ 0 h 631786"/>
                <a:gd name="connsiteX6" fmla="*/ 3095351 w 6595843"/>
                <a:gd name="connsiteY6" fmla="*/ 0 h 631786"/>
                <a:gd name="connsiteX7" fmla="*/ 3740580 w 6595843"/>
                <a:gd name="connsiteY7" fmla="*/ 0 h 631786"/>
                <a:gd name="connsiteX8" fmla="*/ 4050345 w 6595843"/>
                <a:gd name="connsiteY8" fmla="*/ 0 h 631786"/>
                <a:gd name="connsiteX9" fmla="*/ 5065686 w 6595843"/>
                <a:gd name="connsiteY9" fmla="*/ 0 h 631786"/>
                <a:gd name="connsiteX10" fmla="*/ 5208965 w 6595843"/>
                <a:gd name="connsiteY10" fmla="*/ 0 h 631786"/>
                <a:gd name="connsiteX11" fmla="*/ 6224306 w 6595843"/>
                <a:gd name="connsiteY11" fmla="*/ 0 h 631786"/>
                <a:gd name="connsiteX12" fmla="*/ 6595843 w 6595843"/>
                <a:gd name="connsiteY12" fmla="*/ 631786 h 631786"/>
                <a:gd name="connsiteX13" fmla="*/ 4985087 w 6595843"/>
                <a:gd name="connsiteY13" fmla="*/ 622472 h 631786"/>
                <a:gd name="connsiteX14" fmla="*/ 4841808 w 6595843"/>
                <a:gd name="connsiteY14" fmla="*/ 622472 h 631786"/>
                <a:gd name="connsiteX15" fmla="*/ 3826467 w 6595843"/>
                <a:gd name="connsiteY15" fmla="*/ 622472 h 631786"/>
                <a:gd name="connsiteX16" fmla="*/ 3516702 w 6595843"/>
                <a:gd name="connsiteY16" fmla="*/ 622472 h 631786"/>
                <a:gd name="connsiteX17" fmla="*/ 3095351 w 6595843"/>
                <a:gd name="connsiteY17" fmla="*/ 622472 h 631786"/>
                <a:gd name="connsiteX18" fmla="*/ 2358082 w 6595843"/>
                <a:gd name="connsiteY18" fmla="*/ 622472 h 631786"/>
                <a:gd name="connsiteX19" fmla="*/ 1936731 w 6595843"/>
                <a:gd name="connsiteY19" fmla="*/ 622472 h 631786"/>
                <a:gd name="connsiteX20" fmla="*/ 1903607 w 6595843"/>
                <a:gd name="connsiteY20" fmla="*/ 622472 h 631786"/>
                <a:gd name="connsiteX21" fmla="*/ 1469856 w 6595843"/>
                <a:gd name="connsiteY21" fmla="*/ 622472 h 631786"/>
                <a:gd name="connsiteX22" fmla="*/ 744987 w 6595843"/>
                <a:gd name="connsiteY22" fmla="*/ 622472 h 631786"/>
                <a:gd name="connsiteX23" fmla="*/ 311236 w 6595843"/>
                <a:gd name="connsiteY23" fmla="*/ 622472 h 631786"/>
                <a:gd name="connsiteX24" fmla="*/ 0 w 6595843"/>
                <a:gd name="connsiteY24" fmla="*/ 311236 h 631786"/>
                <a:gd name="connsiteX25" fmla="*/ 311236 w 6595843"/>
                <a:gd name="connsiteY25" fmla="*/ 0 h 631786"/>
                <a:gd name="connsiteX0" fmla="*/ 311236 w 6513147"/>
                <a:gd name="connsiteY0" fmla="*/ 0 h 624801"/>
                <a:gd name="connsiteX1" fmla="*/ 968865 w 6513147"/>
                <a:gd name="connsiteY1" fmla="*/ 0 h 624801"/>
                <a:gd name="connsiteX2" fmla="*/ 1469856 w 6513147"/>
                <a:gd name="connsiteY2" fmla="*/ 0 h 624801"/>
                <a:gd name="connsiteX3" fmla="*/ 1936731 w 6513147"/>
                <a:gd name="connsiteY3" fmla="*/ 0 h 624801"/>
                <a:gd name="connsiteX4" fmla="*/ 2127485 w 6513147"/>
                <a:gd name="connsiteY4" fmla="*/ 0 h 624801"/>
                <a:gd name="connsiteX5" fmla="*/ 2581960 w 6513147"/>
                <a:gd name="connsiteY5" fmla="*/ 0 h 624801"/>
                <a:gd name="connsiteX6" fmla="*/ 3095351 w 6513147"/>
                <a:gd name="connsiteY6" fmla="*/ 0 h 624801"/>
                <a:gd name="connsiteX7" fmla="*/ 3740580 w 6513147"/>
                <a:gd name="connsiteY7" fmla="*/ 0 h 624801"/>
                <a:gd name="connsiteX8" fmla="*/ 4050345 w 6513147"/>
                <a:gd name="connsiteY8" fmla="*/ 0 h 624801"/>
                <a:gd name="connsiteX9" fmla="*/ 5065686 w 6513147"/>
                <a:gd name="connsiteY9" fmla="*/ 0 h 624801"/>
                <a:gd name="connsiteX10" fmla="*/ 5208965 w 6513147"/>
                <a:gd name="connsiteY10" fmla="*/ 0 h 624801"/>
                <a:gd name="connsiteX11" fmla="*/ 6224306 w 6513147"/>
                <a:gd name="connsiteY11" fmla="*/ 0 h 624801"/>
                <a:gd name="connsiteX12" fmla="*/ 6513147 w 6513147"/>
                <a:gd name="connsiteY12" fmla="*/ 624801 h 624801"/>
                <a:gd name="connsiteX13" fmla="*/ 4985087 w 6513147"/>
                <a:gd name="connsiteY13" fmla="*/ 622472 h 624801"/>
                <a:gd name="connsiteX14" fmla="*/ 4841808 w 6513147"/>
                <a:gd name="connsiteY14" fmla="*/ 622472 h 624801"/>
                <a:gd name="connsiteX15" fmla="*/ 3826467 w 6513147"/>
                <a:gd name="connsiteY15" fmla="*/ 622472 h 624801"/>
                <a:gd name="connsiteX16" fmla="*/ 3516702 w 6513147"/>
                <a:gd name="connsiteY16" fmla="*/ 622472 h 624801"/>
                <a:gd name="connsiteX17" fmla="*/ 3095351 w 6513147"/>
                <a:gd name="connsiteY17" fmla="*/ 622472 h 624801"/>
                <a:gd name="connsiteX18" fmla="*/ 2358082 w 6513147"/>
                <a:gd name="connsiteY18" fmla="*/ 622472 h 624801"/>
                <a:gd name="connsiteX19" fmla="*/ 1936731 w 6513147"/>
                <a:gd name="connsiteY19" fmla="*/ 622472 h 624801"/>
                <a:gd name="connsiteX20" fmla="*/ 1903607 w 6513147"/>
                <a:gd name="connsiteY20" fmla="*/ 622472 h 624801"/>
                <a:gd name="connsiteX21" fmla="*/ 1469856 w 6513147"/>
                <a:gd name="connsiteY21" fmla="*/ 622472 h 624801"/>
                <a:gd name="connsiteX22" fmla="*/ 744987 w 6513147"/>
                <a:gd name="connsiteY22" fmla="*/ 622472 h 624801"/>
                <a:gd name="connsiteX23" fmla="*/ 311236 w 6513147"/>
                <a:gd name="connsiteY23" fmla="*/ 622472 h 624801"/>
                <a:gd name="connsiteX24" fmla="*/ 0 w 6513147"/>
                <a:gd name="connsiteY24" fmla="*/ 311236 h 624801"/>
                <a:gd name="connsiteX25" fmla="*/ 311236 w 6513147"/>
                <a:gd name="connsiteY25" fmla="*/ 0 h 624801"/>
                <a:gd name="connsiteX0" fmla="*/ 311236 w 6513147"/>
                <a:gd name="connsiteY0" fmla="*/ 0 h 624801"/>
                <a:gd name="connsiteX1" fmla="*/ 968865 w 6513147"/>
                <a:gd name="connsiteY1" fmla="*/ 0 h 624801"/>
                <a:gd name="connsiteX2" fmla="*/ 1469856 w 6513147"/>
                <a:gd name="connsiteY2" fmla="*/ 0 h 624801"/>
                <a:gd name="connsiteX3" fmla="*/ 1936731 w 6513147"/>
                <a:gd name="connsiteY3" fmla="*/ 0 h 624801"/>
                <a:gd name="connsiteX4" fmla="*/ 2127485 w 6513147"/>
                <a:gd name="connsiteY4" fmla="*/ 0 h 624801"/>
                <a:gd name="connsiteX5" fmla="*/ 2581960 w 6513147"/>
                <a:gd name="connsiteY5" fmla="*/ 0 h 624801"/>
                <a:gd name="connsiteX6" fmla="*/ 3095351 w 6513147"/>
                <a:gd name="connsiteY6" fmla="*/ 0 h 624801"/>
                <a:gd name="connsiteX7" fmla="*/ 3740580 w 6513147"/>
                <a:gd name="connsiteY7" fmla="*/ 0 h 624801"/>
                <a:gd name="connsiteX8" fmla="*/ 4050345 w 6513147"/>
                <a:gd name="connsiteY8" fmla="*/ 0 h 624801"/>
                <a:gd name="connsiteX9" fmla="*/ 5065686 w 6513147"/>
                <a:gd name="connsiteY9" fmla="*/ 0 h 624801"/>
                <a:gd name="connsiteX10" fmla="*/ 5208965 w 6513147"/>
                <a:gd name="connsiteY10" fmla="*/ 0 h 624801"/>
                <a:gd name="connsiteX11" fmla="*/ 6257587 w 6513147"/>
                <a:gd name="connsiteY11" fmla="*/ 0 h 624801"/>
                <a:gd name="connsiteX12" fmla="*/ 6513147 w 6513147"/>
                <a:gd name="connsiteY12" fmla="*/ 624801 h 624801"/>
                <a:gd name="connsiteX13" fmla="*/ 4985087 w 6513147"/>
                <a:gd name="connsiteY13" fmla="*/ 622472 h 624801"/>
                <a:gd name="connsiteX14" fmla="*/ 4841808 w 6513147"/>
                <a:gd name="connsiteY14" fmla="*/ 622472 h 624801"/>
                <a:gd name="connsiteX15" fmla="*/ 3826467 w 6513147"/>
                <a:gd name="connsiteY15" fmla="*/ 622472 h 624801"/>
                <a:gd name="connsiteX16" fmla="*/ 3516702 w 6513147"/>
                <a:gd name="connsiteY16" fmla="*/ 622472 h 624801"/>
                <a:gd name="connsiteX17" fmla="*/ 3095351 w 6513147"/>
                <a:gd name="connsiteY17" fmla="*/ 622472 h 624801"/>
                <a:gd name="connsiteX18" fmla="*/ 2358082 w 6513147"/>
                <a:gd name="connsiteY18" fmla="*/ 622472 h 624801"/>
                <a:gd name="connsiteX19" fmla="*/ 1936731 w 6513147"/>
                <a:gd name="connsiteY19" fmla="*/ 622472 h 624801"/>
                <a:gd name="connsiteX20" fmla="*/ 1903607 w 6513147"/>
                <a:gd name="connsiteY20" fmla="*/ 622472 h 624801"/>
                <a:gd name="connsiteX21" fmla="*/ 1469856 w 6513147"/>
                <a:gd name="connsiteY21" fmla="*/ 622472 h 624801"/>
                <a:gd name="connsiteX22" fmla="*/ 744987 w 6513147"/>
                <a:gd name="connsiteY22" fmla="*/ 622472 h 624801"/>
                <a:gd name="connsiteX23" fmla="*/ 311236 w 6513147"/>
                <a:gd name="connsiteY23" fmla="*/ 622472 h 624801"/>
                <a:gd name="connsiteX24" fmla="*/ 0 w 6513147"/>
                <a:gd name="connsiteY24" fmla="*/ 311236 h 624801"/>
                <a:gd name="connsiteX25" fmla="*/ 311236 w 6513147"/>
                <a:gd name="connsiteY25" fmla="*/ 0 h 624801"/>
                <a:gd name="connsiteX0" fmla="*/ 68916 w 6270827"/>
                <a:gd name="connsiteY0" fmla="*/ 0 h 624801"/>
                <a:gd name="connsiteX1" fmla="*/ 726545 w 6270827"/>
                <a:gd name="connsiteY1" fmla="*/ 0 h 624801"/>
                <a:gd name="connsiteX2" fmla="*/ 1227536 w 6270827"/>
                <a:gd name="connsiteY2" fmla="*/ 0 h 624801"/>
                <a:gd name="connsiteX3" fmla="*/ 1694411 w 6270827"/>
                <a:gd name="connsiteY3" fmla="*/ 0 h 624801"/>
                <a:gd name="connsiteX4" fmla="*/ 1885165 w 6270827"/>
                <a:gd name="connsiteY4" fmla="*/ 0 h 624801"/>
                <a:gd name="connsiteX5" fmla="*/ 2339640 w 6270827"/>
                <a:gd name="connsiteY5" fmla="*/ 0 h 624801"/>
                <a:gd name="connsiteX6" fmla="*/ 2853031 w 6270827"/>
                <a:gd name="connsiteY6" fmla="*/ 0 h 624801"/>
                <a:gd name="connsiteX7" fmla="*/ 3498260 w 6270827"/>
                <a:gd name="connsiteY7" fmla="*/ 0 h 624801"/>
                <a:gd name="connsiteX8" fmla="*/ 3808025 w 6270827"/>
                <a:gd name="connsiteY8" fmla="*/ 0 h 624801"/>
                <a:gd name="connsiteX9" fmla="*/ 4823366 w 6270827"/>
                <a:gd name="connsiteY9" fmla="*/ 0 h 624801"/>
                <a:gd name="connsiteX10" fmla="*/ 4966645 w 6270827"/>
                <a:gd name="connsiteY10" fmla="*/ 0 h 624801"/>
                <a:gd name="connsiteX11" fmla="*/ 6015267 w 6270827"/>
                <a:gd name="connsiteY11" fmla="*/ 0 h 624801"/>
                <a:gd name="connsiteX12" fmla="*/ 6270827 w 6270827"/>
                <a:gd name="connsiteY12" fmla="*/ 624801 h 624801"/>
                <a:gd name="connsiteX13" fmla="*/ 4742767 w 6270827"/>
                <a:gd name="connsiteY13" fmla="*/ 622472 h 624801"/>
                <a:gd name="connsiteX14" fmla="*/ 4599488 w 6270827"/>
                <a:gd name="connsiteY14" fmla="*/ 622472 h 624801"/>
                <a:gd name="connsiteX15" fmla="*/ 3584147 w 6270827"/>
                <a:gd name="connsiteY15" fmla="*/ 622472 h 624801"/>
                <a:gd name="connsiteX16" fmla="*/ 3274382 w 6270827"/>
                <a:gd name="connsiteY16" fmla="*/ 622472 h 624801"/>
                <a:gd name="connsiteX17" fmla="*/ 2853031 w 6270827"/>
                <a:gd name="connsiteY17" fmla="*/ 622472 h 624801"/>
                <a:gd name="connsiteX18" fmla="*/ 2115762 w 6270827"/>
                <a:gd name="connsiteY18" fmla="*/ 622472 h 624801"/>
                <a:gd name="connsiteX19" fmla="*/ 1694411 w 6270827"/>
                <a:gd name="connsiteY19" fmla="*/ 622472 h 624801"/>
                <a:gd name="connsiteX20" fmla="*/ 1661287 w 6270827"/>
                <a:gd name="connsiteY20" fmla="*/ 622472 h 624801"/>
                <a:gd name="connsiteX21" fmla="*/ 1227536 w 6270827"/>
                <a:gd name="connsiteY21" fmla="*/ 622472 h 624801"/>
                <a:gd name="connsiteX22" fmla="*/ 502667 w 6270827"/>
                <a:gd name="connsiteY22" fmla="*/ 622472 h 624801"/>
                <a:gd name="connsiteX23" fmla="*/ 68916 w 6270827"/>
                <a:gd name="connsiteY23" fmla="*/ 622472 h 624801"/>
                <a:gd name="connsiteX24" fmla="*/ 68916 w 6270827"/>
                <a:gd name="connsiteY24" fmla="*/ 0 h 62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70827" h="624801">
                  <a:moveTo>
                    <a:pt x="68916" y="0"/>
                  </a:moveTo>
                  <a:lnTo>
                    <a:pt x="726545" y="0"/>
                  </a:lnTo>
                  <a:lnTo>
                    <a:pt x="1227536" y="0"/>
                  </a:lnTo>
                  <a:lnTo>
                    <a:pt x="1694411" y="0"/>
                  </a:lnTo>
                  <a:lnTo>
                    <a:pt x="1885165" y="0"/>
                  </a:lnTo>
                  <a:lnTo>
                    <a:pt x="2339640" y="0"/>
                  </a:lnTo>
                  <a:lnTo>
                    <a:pt x="2853031" y="0"/>
                  </a:lnTo>
                  <a:lnTo>
                    <a:pt x="3498260" y="0"/>
                  </a:lnTo>
                  <a:lnTo>
                    <a:pt x="3808025" y="0"/>
                  </a:lnTo>
                  <a:lnTo>
                    <a:pt x="4823366" y="0"/>
                  </a:lnTo>
                  <a:lnTo>
                    <a:pt x="4966645" y="0"/>
                  </a:lnTo>
                  <a:lnTo>
                    <a:pt x="6015267" y="0"/>
                  </a:lnTo>
                  <a:lnTo>
                    <a:pt x="6270827" y="624801"/>
                  </a:lnTo>
                  <a:lnTo>
                    <a:pt x="4742767" y="622472"/>
                  </a:lnTo>
                  <a:lnTo>
                    <a:pt x="4599488" y="622472"/>
                  </a:lnTo>
                  <a:lnTo>
                    <a:pt x="3584147" y="622472"/>
                  </a:lnTo>
                  <a:lnTo>
                    <a:pt x="3274382" y="622472"/>
                  </a:lnTo>
                  <a:lnTo>
                    <a:pt x="2853031" y="622472"/>
                  </a:lnTo>
                  <a:lnTo>
                    <a:pt x="2115762" y="622472"/>
                  </a:lnTo>
                  <a:lnTo>
                    <a:pt x="1694411" y="622472"/>
                  </a:lnTo>
                  <a:lnTo>
                    <a:pt x="1661287" y="622472"/>
                  </a:lnTo>
                  <a:lnTo>
                    <a:pt x="1227536" y="622472"/>
                  </a:lnTo>
                  <a:lnTo>
                    <a:pt x="502667" y="622472"/>
                  </a:lnTo>
                  <a:lnTo>
                    <a:pt x="68916" y="622472"/>
                  </a:lnTo>
                  <a:cubicBezTo>
                    <a:pt x="-3376" y="518727"/>
                    <a:pt x="-40689" y="103745"/>
                    <a:pt x="68916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 bwMode="auto">
          <a:xfrm>
            <a:off x="266870" y="321047"/>
            <a:ext cx="11436870" cy="80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1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</a:t>
            </a:r>
            <a:r>
              <a:rPr lang="ru-RU" sz="1200" dirty="0">
                <a:solidFill>
                  <a:schemeClr val="bg1"/>
                </a:solidFill>
                <a:latin typeface="Georgia" panose="02040502050405020303" pitchFamily="18" charset="0"/>
              </a:rPr>
              <a:t>Перевозка архива из здания </a:t>
            </a:r>
            <a:r>
              <a:rPr lang="ru-RU" sz="1200" dirty="0" err="1">
                <a:solidFill>
                  <a:schemeClr val="bg1"/>
                </a:solidFill>
                <a:latin typeface="Georgia" panose="02040502050405020303" pitchFamily="18" charset="0"/>
              </a:rPr>
              <a:t>Московяна</a:t>
            </a:r>
            <a:r>
              <a:rPr lang="ru-RU" sz="1200" dirty="0">
                <a:solidFill>
                  <a:schemeClr val="bg1"/>
                </a:solidFill>
                <a:latin typeface="Georgia" panose="02040502050405020303" pitchFamily="18" charset="0"/>
              </a:rPr>
              <a:t> 35 в здание по адресу </a:t>
            </a:r>
            <a:r>
              <a:rPr lang="ru-RU" sz="1200" dirty="0" err="1">
                <a:solidFill>
                  <a:schemeClr val="bg1"/>
                </a:solidFill>
                <a:latin typeface="Georgia" panose="02040502050405020303" pitchFamily="18" charset="0"/>
              </a:rPr>
              <a:t>Мазманяна</a:t>
            </a:r>
            <a:r>
              <a:rPr lang="ru-RU" sz="1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5</a:t>
            </a:r>
            <a:endParaRPr lang="en-US" sz="12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</a:t>
            </a:r>
            <a:r>
              <a:rPr lang="hy-AM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Մոսկովյան </a:t>
            </a:r>
            <a:r>
              <a:rPr lang="hy-AM" sz="1200" dirty="0">
                <a:solidFill>
                  <a:schemeClr val="bg1"/>
                </a:solidFill>
                <a:latin typeface="Georgia" panose="02040502050405020303" pitchFamily="18" charset="0"/>
              </a:rPr>
              <a:t>35 հասցեից արխիվային փաստաթղթերի </a:t>
            </a:r>
            <a:r>
              <a:rPr lang="hy-AM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տեղափոխում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hy-AM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Մազմանյան 5 հասցե</a:t>
            </a:r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;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B82B39-FA39-4517-A727-7BE6AAEA7F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8758" y="230189"/>
            <a:ext cx="104711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/>
              <a:t>ВТБ </a:t>
            </a:r>
            <a:r>
              <a:rPr lang="ru-RU" sz="1800" dirty="0" smtClean="0"/>
              <a:t>Армения</a:t>
            </a:r>
            <a:endParaRPr lang="ru-RU" sz="1800" dirty="0"/>
          </a:p>
        </p:txBody>
      </p:sp>
      <p:sp>
        <p:nvSpPr>
          <p:cNvPr id="26" name="Slide Number Placeholder 40"/>
          <p:cNvSpPr txBox="1">
            <a:spLocks/>
          </p:cNvSpPr>
          <p:nvPr/>
        </p:nvSpPr>
        <p:spPr>
          <a:xfrm>
            <a:off x="9448800" y="625850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9586497" y="-2587"/>
            <a:ext cx="2233880" cy="5410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4" name="Picture 1" descr="VTB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316" y="124947"/>
            <a:ext cx="853303" cy="49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t="6967" r="6632"/>
          <a:stretch/>
        </p:blipFill>
        <p:spPr>
          <a:xfrm>
            <a:off x="10051030" y="5327342"/>
            <a:ext cx="1875478" cy="1347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875" y="10789085"/>
            <a:ext cx="8229353" cy="32566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ru-RU" sz="11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По всем вопросам, связанным с архивацией  документов необходимо связаться с А. </a:t>
            </a:r>
            <a:r>
              <a:rPr lang="ru-RU" sz="1100" dirty="0" err="1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Варданяном</a:t>
            </a:r>
            <a:r>
              <a:rPr lang="ru-RU" sz="11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, по номеру 82591</a:t>
            </a:r>
            <a:endParaRPr lang="en-US" sz="1100" dirty="0" err="1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71" y="4860695"/>
            <a:ext cx="1750859" cy="1134815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158757" y="1594734"/>
            <a:ext cx="6259337" cy="2590542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>
                <a:solidFill>
                  <a:schemeClr val="dk1"/>
                </a:solidFill>
              </a:rPr>
              <a:t>Во время перевозки архива компания должна предоставить бригаду грузчиков, количество грузчиков не менее 4 человек и больше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Արխիվի տեղափոխման</a:t>
            </a:r>
            <a:r>
              <a:rPr lang="ru-RU" sz="800" dirty="0">
                <a:solidFill>
                  <a:schemeClr val="dk1"/>
                </a:solidFill>
              </a:rPr>
              <a:t> </a:t>
            </a:r>
            <a:r>
              <a:rPr lang="hy-AM" sz="800" dirty="0">
                <a:solidFill>
                  <a:schemeClr val="dk1"/>
                </a:solidFill>
              </a:rPr>
              <a:t>ժամանակ ընկերությունը պետք է տրամադրի բանվորական բրիգադ, որը պետք է բաղկացած լինի նվազագույնը 4 հոգուց և ավելին։</a:t>
            </a:r>
            <a:r>
              <a:rPr lang="ru-RU" sz="800" dirty="0">
                <a:solidFill>
                  <a:schemeClr val="dk1"/>
                </a:solidFill>
              </a:rPr>
              <a:t> </a:t>
            </a:r>
            <a:endParaRPr lang="en-US" sz="8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  <a:p>
            <a:r>
              <a:rPr lang="ru-RU" sz="800" dirty="0">
                <a:solidFill>
                  <a:schemeClr val="dk1"/>
                </a:solidFill>
              </a:rPr>
              <a:t>Количество человек зависит от предполагаемого объема работ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Մարդկանց քանակը կախված է առաջարկվող աշխատանքների ծավալից:</a:t>
            </a:r>
            <a:r>
              <a:rPr lang="ru-RU" sz="800" dirty="0">
                <a:solidFill>
                  <a:schemeClr val="dk1"/>
                </a:solidFill>
              </a:rPr>
              <a:t>  </a:t>
            </a:r>
            <a:endParaRPr lang="en-US" sz="8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  <a:p>
            <a:r>
              <a:rPr lang="ru-RU" sz="800" dirty="0">
                <a:solidFill>
                  <a:schemeClr val="dk1"/>
                </a:solidFill>
              </a:rPr>
              <a:t>Команда должна взять на себя вынос архивных документов уже упакованных с нашей стороны в архивные ящики, выполнить правильную погрузку и разгрузку в помещении, указанной с нашей стороны в г. Ереван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Խումբը պետք է իր վրա վերցնի արխիվային փաստաթղթերի դուրսբերումը, մեր կողմից արդեն իսկ արխիվային արկղերում փաթեթավորված, ճիշտ բեռնումը, մեքենայի սրահի ներսում ամրացումը և բեռնաթափումը մեր կողմից նշված </a:t>
            </a:r>
            <a:r>
              <a:rPr lang="hy-AM" sz="800" dirty="0" smtClean="0">
                <a:solidFill>
                  <a:schemeClr val="dk1"/>
                </a:solidFill>
              </a:rPr>
              <a:t>տարածքում, </a:t>
            </a:r>
            <a:r>
              <a:rPr lang="hy-AM" sz="800" dirty="0">
                <a:solidFill>
                  <a:schemeClr val="dk1"/>
                </a:solidFill>
              </a:rPr>
              <a:t>ք․ </a:t>
            </a:r>
            <a:r>
              <a:rPr lang="hy-AM" sz="800" dirty="0" err="1">
                <a:solidFill>
                  <a:schemeClr val="dk1"/>
                </a:solidFill>
              </a:rPr>
              <a:t>Երևանում</a:t>
            </a:r>
            <a:endParaRPr lang="en-US" sz="8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522720" y="1607090"/>
            <a:ext cx="5297656" cy="257818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/>
              <a:t>Во время перевозки архива</a:t>
            </a:r>
            <a:r>
              <a:rPr lang="ru-RU" sz="800" dirty="0" smtClean="0"/>
              <a:t> </a:t>
            </a:r>
            <a:r>
              <a:rPr lang="ru-RU" sz="800" dirty="0"/>
              <a:t>компания должна предоставить транспортное средство</a:t>
            </a:r>
            <a:r>
              <a:rPr lang="hy-AM" sz="800" dirty="0"/>
              <a:t> </a:t>
            </a:r>
            <a:endParaRPr lang="en-US" sz="800" dirty="0"/>
          </a:p>
          <a:p>
            <a:r>
              <a:rPr lang="hy-AM" sz="800" dirty="0"/>
              <a:t>Արխիվի </a:t>
            </a:r>
            <a:r>
              <a:rPr lang="hy-AM" sz="800" dirty="0" smtClean="0"/>
              <a:t>տեղափոխման </a:t>
            </a:r>
            <a:r>
              <a:rPr lang="hy-AM" sz="800" dirty="0"/>
              <a:t>ժամանակ ընկերությունը պետք է տրամադրի տրանսպորտային միջոց։</a:t>
            </a:r>
            <a:endParaRPr lang="en-US" sz="800" dirty="0"/>
          </a:p>
          <a:p>
            <a:pPr marL="285750" indent="-285750">
              <a:buFontTx/>
              <a:buChar char="-"/>
            </a:pPr>
            <a:endParaRPr lang="ru-RU" sz="800" dirty="0"/>
          </a:p>
          <a:p>
            <a:r>
              <a:rPr lang="ru-RU" sz="800" dirty="0"/>
              <a:t>Габариты кузова грузовых автомобилей должны быть</a:t>
            </a:r>
            <a:r>
              <a:rPr lang="hy-AM" sz="800" dirty="0"/>
              <a:t>: </a:t>
            </a:r>
            <a:r>
              <a:rPr lang="ru-RU" sz="800" dirty="0"/>
              <a:t>длина - 3 м, ширина - 2 м и высота – 1.8 м </a:t>
            </a:r>
            <a:endParaRPr lang="en-US" sz="800" dirty="0"/>
          </a:p>
          <a:p>
            <a:r>
              <a:rPr lang="hy-AM" sz="800" dirty="0"/>
              <a:t>Բեռնատար մեքենաների չափսերը պետք է լինեն՝ երկարություն – 3մ, լայնություն – 2մ, բարձրություն – 1.8մ․</a:t>
            </a:r>
            <a:endParaRPr lang="en-US" sz="800" dirty="0"/>
          </a:p>
          <a:p>
            <a:pPr marL="285750" indent="-285750">
              <a:buFontTx/>
              <a:buChar char="-"/>
            </a:pPr>
            <a:endParaRPr lang="hy-AM" sz="800" dirty="0"/>
          </a:p>
          <a:p>
            <a:r>
              <a:rPr lang="ru-RU" sz="800" dirty="0"/>
              <a:t>Транспортное средство должно быть оборудовано специальными креплениями</a:t>
            </a:r>
            <a:endParaRPr lang="en-US" sz="800" dirty="0"/>
          </a:p>
          <a:p>
            <a:r>
              <a:rPr lang="hy-AM" sz="800" dirty="0"/>
              <a:t>Տրանսպորտային միջոցը պետք է հագեցած լինի հատուկ </a:t>
            </a:r>
            <a:r>
              <a:rPr lang="hy-AM" sz="800" dirty="0" err="1" smtClean="0"/>
              <a:t>ամրագոտիներով</a:t>
            </a:r>
            <a:endParaRPr lang="en-US" sz="800" dirty="0"/>
          </a:p>
          <a:p>
            <a:pPr marL="285750" indent="-285750">
              <a:buFontTx/>
              <a:buChar char="-"/>
            </a:pPr>
            <a:endParaRPr lang="ru-RU" sz="800" dirty="0"/>
          </a:p>
          <a:p>
            <a:r>
              <a:rPr lang="ru-RU" sz="800" dirty="0"/>
              <a:t>Вид кузова: Тент</a:t>
            </a:r>
            <a:endParaRPr lang="en-US" sz="800" dirty="0"/>
          </a:p>
          <a:p>
            <a:r>
              <a:rPr lang="hy-AM" sz="800" dirty="0"/>
              <a:t>Թափքի տեսակ՝ </a:t>
            </a:r>
            <a:r>
              <a:rPr lang="hy-AM" sz="800" dirty="0" err="1"/>
              <a:t>տենտ</a:t>
            </a:r>
            <a:endParaRPr lang="en-US" sz="800" dirty="0"/>
          </a:p>
          <a:p>
            <a:pPr marL="285750" indent="-285750">
              <a:buFontTx/>
              <a:buChar char="-"/>
            </a:pPr>
            <a:endParaRPr lang="ru-RU" sz="800" dirty="0"/>
          </a:p>
          <a:p>
            <a:r>
              <a:rPr lang="ru-RU" sz="800" dirty="0"/>
              <a:t>Грузоподъемность:</a:t>
            </a:r>
            <a:r>
              <a:rPr lang="hy-AM" sz="800" dirty="0"/>
              <a:t> 1.5 </a:t>
            </a:r>
            <a:r>
              <a:rPr lang="ru-RU" sz="800" dirty="0"/>
              <a:t>тонн</a:t>
            </a:r>
            <a:r>
              <a:rPr lang="en-US" sz="800" dirty="0"/>
              <a:t> </a:t>
            </a:r>
            <a:r>
              <a:rPr lang="ru-RU" sz="800" dirty="0"/>
              <a:t> </a:t>
            </a:r>
            <a:r>
              <a:rPr lang="hy-AM" sz="800" dirty="0"/>
              <a:t> </a:t>
            </a:r>
          </a:p>
          <a:p>
            <a:r>
              <a:rPr lang="hy-AM" sz="800" dirty="0" smtClean="0"/>
              <a:t>Բեռնատարողությունը՝ </a:t>
            </a:r>
            <a:r>
              <a:rPr lang="hy-AM" sz="800" dirty="0"/>
              <a:t>1.5 տոննա</a:t>
            </a:r>
            <a:endParaRPr lang="ru-RU" sz="800" dirty="0"/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ru-RU" sz="800" dirty="0">
              <a:solidFill>
                <a:schemeClr val="dk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84" y="5764577"/>
            <a:ext cx="869470" cy="869470"/>
          </a:xfrm>
          <a:prstGeom prst="rect">
            <a:avLst/>
          </a:prstGeom>
        </p:spPr>
      </p:pic>
      <p:sp>
        <p:nvSpPr>
          <p:cNvPr id="41" name="Parallelogram 6">
            <a:extLst>
              <a:ext uri="{FF2B5EF4-FFF2-40B4-BE49-F238E27FC236}">
                <a16:creationId xmlns:a16="http://schemas.microsoft.com/office/drawing/2014/main" id="{4845E796-0383-404C-98E1-CEA9DB4463B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64005" y="1151840"/>
            <a:ext cx="2965146" cy="308998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" dirty="0">
                <a:solidFill>
                  <a:schemeClr val="dk1"/>
                </a:solidFill>
              </a:rPr>
              <a:t>Рабочая </a:t>
            </a:r>
            <a:r>
              <a:rPr lang="ru-RU" sz="800" dirty="0" smtClean="0">
                <a:solidFill>
                  <a:schemeClr val="dk1"/>
                </a:solidFill>
              </a:rPr>
              <a:t>сила </a:t>
            </a:r>
            <a:r>
              <a:rPr lang="hy-AM" sz="800" dirty="0" smtClean="0">
                <a:solidFill>
                  <a:schemeClr val="dk1"/>
                </a:solidFill>
              </a:rPr>
              <a:t>/ </a:t>
            </a:r>
            <a:r>
              <a:rPr lang="hy-AM" sz="800" dirty="0">
                <a:solidFill>
                  <a:schemeClr val="dk1"/>
                </a:solidFill>
              </a:rPr>
              <a:t>Բանվորական ուժ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42" name="Parallelogram 6">
            <a:extLst>
              <a:ext uri="{FF2B5EF4-FFF2-40B4-BE49-F238E27FC236}">
                <a16:creationId xmlns:a16="http://schemas.microsoft.com/office/drawing/2014/main" id="{4845E796-0383-404C-98E1-CEA9DB4463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51332" y="1128156"/>
            <a:ext cx="3784667" cy="308998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" dirty="0">
                <a:solidFill>
                  <a:schemeClr val="dk1"/>
                </a:solidFill>
              </a:rPr>
              <a:t>Грузовая </a:t>
            </a:r>
            <a:r>
              <a:rPr lang="ru-RU" sz="800" dirty="0" smtClean="0">
                <a:solidFill>
                  <a:schemeClr val="dk1"/>
                </a:solidFill>
              </a:rPr>
              <a:t>машина </a:t>
            </a:r>
            <a:r>
              <a:rPr lang="hy-AM" sz="800" dirty="0" smtClean="0">
                <a:solidFill>
                  <a:schemeClr val="dk1"/>
                </a:solidFill>
              </a:rPr>
              <a:t>/ </a:t>
            </a:r>
            <a:r>
              <a:rPr lang="hy-AM" sz="800" dirty="0">
                <a:solidFill>
                  <a:schemeClr val="dk1"/>
                </a:solidFill>
              </a:rPr>
              <a:t>Բեռնատար ավտոմեքենա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090431" y="1475776"/>
            <a:ext cx="98712" cy="11388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8827205" y="1473056"/>
            <a:ext cx="98712" cy="11388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aphicFrame>
        <p:nvGraphicFramePr>
          <p:cNvPr id="2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105894"/>
              </p:ext>
            </p:extLst>
          </p:nvPr>
        </p:nvGraphicFramePr>
        <p:xfrm>
          <a:off x="182586" y="5369173"/>
          <a:ext cx="7411832" cy="335363"/>
        </p:xfrm>
        <a:graphic>
          <a:graphicData uri="http://schemas.openxmlformats.org/drawingml/2006/table">
            <a:tbl>
              <a:tblPr/>
              <a:tblGrid>
                <a:gridCol w="617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807">
                  <a:extLst>
                    <a:ext uri="{9D8B030D-6E8A-4147-A177-3AD203B41FA5}">
                      <a16:colId xmlns:a16="http://schemas.microsoft.com/office/drawing/2014/main" val="2955368908"/>
                    </a:ext>
                  </a:extLst>
                </a:gridCol>
              </a:tblGrid>
              <a:tr h="335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Необходимо предоставить стоимость перевозки архива с грузовой</a:t>
                      </a:r>
                      <a:r>
                        <a:rPr lang="ru-RU" sz="800" b="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машиной за один выезд в г. Ереван</a:t>
                      </a:r>
                      <a:r>
                        <a:rPr lang="ru-RU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 (драм РА, включая НДС)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800" dirty="0" smtClean="0"/>
                        <a:t>Անհրաժեշտ է</a:t>
                      </a:r>
                      <a:r>
                        <a:rPr lang="en-US" sz="800" dirty="0" smtClean="0"/>
                        <a:t> </a:t>
                      </a:r>
                      <a:r>
                        <a:rPr lang="hy-AM" sz="800" dirty="0" smtClean="0"/>
                        <a:t>տրամադրել</a:t>
                      </a:r>
                      <a:r>
                        <a:rPr lang="ru-RU" sz="800" dirty="0" smtClean="0"/>
                        <a:t> </a:t>
                      </a:r>
                      <a:r>
                        <a:rPr lang="hy-AM" sz="800" dirty="0" smtClean="0"/>
                        <a:t>արխիվի </a:t>
                      </a:r>
                      <a:r>
                        <a:rPr lang="hy-AM" sz="800" dirty="0" err="1" smtClean="0"/>
                        <a:t>բեռնատարով</a:t>
                      </a:r>
                      <a:r>
                        <a:rPr lang="hy-AM" sz="800" dirty="0" smtClean="0"/>
                        <a:t> տեղափոխման արժեքը</a:t>
                      </a:r>
                      <a:r>
                        <a:rPr lang="hy-AM" sz="800" baseline="0" dirty="0" smtClean="0"/>
                        <a:t> </a:t>
                      </a:r>
                      <a:r>
                        <a:rPr lang="hy-AM" sz="800" dirty="0" err="1" smtClean="0"/>
                        <a:t>Երևան</a:t>
                      </a:r>
                      <a:r>
                        <a:rPr lang="hy-AM" sz="800" dirty="0" smtClean="0"/>
                        <a:t> ք․</a:t>
                      </a:r>
                      <a:r>
                        <a:rPr lang="hy-AM" sz="800" baseline="0" dirty="0" smtClean="0"/>
                        <a:t> </a:t>
                      </a:r>
                      <a:r>
                        <a:rPr lang="hy-AM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8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Armenian" panose="020B0604020202020204" pitchFamily="34" charset="0"/>
                          <a:ea typeface="+mn-ea"/>
                          <a:cs typeface="+mn-cs"/>
                        </a:rPr>
                        <a:t>ÐÐ ¹ñ³Ù, Ý»ñ³éÛ³É ²²Ð/ </a:t>
                      </a:r>
                      <a:endParaRPr lang="ru-RU" sz="800" b="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Parallelogram 6">
            <a:extLst>
              <a:ext uri="{FF2B5EF4-FFF2-40B4-BE49-F238E27FC236}">
                <a16:creationId xmlns:a16="http://schemas.microsoft.com/office/drawing/2014/main" id="{4845E796-0383-404C-98E1-CEA9DB4463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40393" y="4818256"/>
            <a:ext cx="2921474" cy="411277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800" dirty="0" smtClean="0">
                <a:solidFill>
                  <a:schemeClr val="dk1"/>
                </a:solidFill>
              </a:rPr>
              <a:t>Поле </a:t>
            </a:r>
            <a:r>
              <a:rPr lang="ru-RU" sz="800" dirty="0">
                <a:solidFill>
                  <a:schemeClr val="dk1"/>
                </a:solidFill>
              </a:rPr>
              <a:t>для обязательного заполнения</a:t>
            </a:r>
            <a:endParaRPr lang="en-US" sz="800" dirty="0">
              <a:solidFill>
                <a:schemeClr val="dk1"/>
              </a:solidFill>
            </a:endParaRPr>
          </a:p>
          <a:p>
            <a:pPr algn="ctr"/>
            <a:r>
              <a:rPr lang="hy-AM" sz="800" dirty="0" smtClean="0">
                <a:solidFill>
                  <a:schemeClr val="dk1"/>
                </a:solidFill>
              </a:rPr>
              <a:t>Դաշտ </a:t>
            </a:r>
            <a:r>
              <a:rPr lang="hy-AM" sz="800" dirty="0">
                <a:solidFill>
                  <a:schemeClr val="dk1"/>
                </a:solidFill>
              </a:rPr>
              <a:t>պարտադիր լրացման համար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6847528" y="5253955"/>
            <a:ext cx="98712" cy="94123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760" y="5814551"/>
            <a:ext cx="6533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kern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*цена должна быть указан</a:t>
            </a:r>
            <a:r>
              <a:rPr lang="ru-RU" sz="800" kern="1400" dirty="0">
                <a:solidFill>
                  <a:srgbClr val="FF0000"/>
                </a:solidFill>
                <a:latin typeface="Calibri" panose="020F0502020204030204" pitchFamily="34" charset="0"/>
              </a:rPr>
              <a:t>а</a:t>
            </a:r>
            <a:r>
              <a:rPr lang="ru-RU" sz="800" kern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за один выезд, за полностью загруженную машину</a:t>
            </a:r>
          </a:p>
          <a:p>
            <a:r>
              <a:rPr lang="ru-RU" sz="800" kern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sz="8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117639" y="6054591"/>
            <a:ext cx="683852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*</a:t>
            </a:r>
            <a:r>
              <a:rPr kumimoji="0" lang="hy-AM" altLang="en-US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գինը պետք է նշված լինի մեկ ուղղության համար, ամբողջությամբ բեռնված մեքենայի համար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y-AM" altLang="en-US" sz="900" dirty="0">
              <a:solidFill>
                <a:srgbClr val="FF0000"/>
              </a:solidFill>
              <a:latin typeface="inheri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1148" y="4270746"/>
            <a:ext cx="5856057" cy="38053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>
                <a:solidFill>
                  <a:schemeClr val="dk1"/>
                </a:solidFill>
              </a:rPr>
              <a:t>Работы будут выполнятся в рабочие дни с 09:00 до 18:00</a:t>
            </a:r>
            <a:endParaRPr lang="en-US" sz="800" dirty="0">
              <a:solidFill>
                <a:schemeClr val="dk1"/>
              </a:solidFill>
            </a:endParaRPr>
          </a:p>
          <a:p>
            <a:r>
              <a:rPr lang="hy-AM" sz="800" dirty="0">
                <a:solidFill>
                  <a:schemeClr val="dk1"/>
                </a:solidFill>
              </a:rPr>
              <a:t>Աշխատանքները իրականացվելու են աշխատանքային օրերին 09:00</a:t>
            </a:r>
            <a:r>
              <a:rPr lang="ru-RU" sz="800" dirty="0">
                <a:solidFill>
                  <a:schemeClr val="dk1"/>
                </a:solidFill>
              </a:rPr>
              <a:t> -</a:t>
            </a:r>
            <a:r>
              <a:rPr lang="hy-AM" sz="800" dirty="0">
                <a:solidFill>
                  <a:schemeClr val="dk1"/>
                </a:solidFill>
              </a:rPr>
              <a:t> </a:t>
            </a:r>
            <a:r>
              <a:rPr lang="hy-AM" sz="800" dirty="0" err="1">
                <a:solidFill>
                  <a:schemeClr val="dk1"/>
                </a:solidFill>
              </a:rPr>
              <a:t>ից</a:t>
            </a:r>
            <a:r>
              <a:rPr lang="hy-AM" sz="800" dirty="0">
                <a:solidFill>
                  <a:schemeClr val="dk1"/>
                </a:solidFill>
              </a:rPr>
              <a:t> </a:t>
            </a:r>
            <a:r>
              <a:rPr lang="hy-AM" sz="800" dirty="0" err="1">
                <a:solidFill>
                  <a:schemeClr val="dk1"/>
                </a:solidFill>
              </a:rPr>
              <a:t>մինչև</a:t>
            </a:r>
            <a:r>
              <a:rPr lang="hy-AM" sz="800" dirty="0">
                <a:solidFill>
                  <a:schemeClr val="dk1"/>
                </a:solidFill>
              </a:rPr>
              <a:t> 18։00</a:t>
            </a:r>
            <a:endParaRPr lang="ru-RU" sz="800" dirty="0">
              <a:solidFill>
                <a:schemeClr val="dk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034594" y="4279164"/>
            <a:ext cx="5785783" cy="394546"/>
          </a:xfrm>
          <a:prstGeom prst="roundRect">
            <a:avLst>
              <a:gd name="adj" fmla="val 1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" dirty="0"/>
              <a:t>Компания несет ответственность за ущерб </a:t>
            </a:r>
            <a:r>
              <a:rPr lang="ru-RU" sz="800" dirty="0" smtClean="0"/>
              <a:t>причинённый  </a:t>
            </a:r>
            <a:r>
              <a:rPr lang="ru-RU" sz="800" dirty="0"/>
              <a:t>во время выполнения работ. </a:t>
            </a:r>
            <a:endParaRPr lang="hy-AM" sz="800" dirty="0" smtClean="0"/>
          </a:p>
          <a:p>
            <a:r>
              <a:rPr lang="en-US" sz="800" dirty="0" err="1" smtClean="0">
                <a:solidFill>
                  <a:schemeClr val="tx1"/>
                </a:solidFill>
              </a:rPr>
              <a:t>Ընկերությունը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պատասխանատվություն</a:t>
            </a:r>
            <a:r>
              <a:rPr lang="en-US" sz="800" dirty="0">
                <a:solidFill>
                  <a:schemeClr val="tx1"/>
                </a:solidFill>
              </a:rPr>
              <a:t> է </a:t>
            </a:r>
            <a:r>
              <a:rPr lang="en-US" sz="800" dirty="0" err="1">
                <a:solidFill>
                  <a:schemeClr val="tx1"/>
                </a:solidFill>
              </a:rPr>
              <a:t>կրում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աշխատանքի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ընթացքում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ապրանքին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պատճառած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վնասների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համար</a:t>
            </a:r>
            <a:r>
              <a:rPr lang="en-US" sz="800" dirty="0" smtClean="0">
                <a:solidFill>
                  <a:schemeClr val="tx1"/>
                </a:solidFill>
              </a:rPr>
              <a:t>: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6">
            <a:extLst>
              <a:ext uri="{FF2B5EF4-FFF2-40B4-BE49-F238E27FC236}">
                <a16:creationId xmlns:a16="http://schemas.microsoft.com/office/drawing/2014/main" id="{80CA7EE1-C806-48E4-AB48-03B0FA0558EC}"/>
              </a:ext>
            </a:extLst>
          </p:cNvPr>
          <p:cNvSpPr>
            <a:spLocks/>
          </p:cNvSpPr>
          <p:nvPr/>
        </p:nvSpPr>
        <p:spPr>
          <a:xfrm flipH="1">
            <a:off x="81642" y="2596243"/>
            <a:ext cx="11818040" cy="1396089"/>
          </a:xfrm>
          <a:custGeom>
            <a:avLst/>
            <a:gdLst>
              <a:gd name="connsiteX0" fmla="*/ 311236 w 6224306"/>
              <a:gd name="connsiteY0" fmla="*/ 0 h 622472"/>
              <a:gd name="connsiteX1" fmla="*/ 968865 w 6224306"/>
              <a:gd name="connsiteY1" fmla="*/ 0 h 622472"/>
              <a:gd name="connsiteX2" fmla="*/ 1469856 w 6224306"/>
              <a:gd name="connsiteY2" fmla="*/ 0 h 622472"/>
              <a:gd name="connsiteX3" fmla="*/ 1936731 w 6224306"/>
              <a:gd name="connsiteY3" fmla="*/ 0 h 622472"/>
              <a:gd name="connsiteX4" fmla="*/ 2127485 w 6224306"/>
              <a:gd name="connsiteY4" fmla="*/ 0 h 622472"/>
              <a:gd name="connsiteX5" fmla="*/ 2581960 w 6224306"/>
              <a:gd name="connsiteY5" fmla="*/ 0 h 622472"/>
              <a:gd name="connsiteX6" fmla="*/ 3095351 w 6224306"/>
              <a:gd name="connsiteY6" fmla="*/ 0 h 622472"/>
              <a:gd name="connsiteX7" fmla="*/ 3740580 w 6224306"/>
              <a:gd name="connsiteY7" fmla="*/ 0 h 622472"/>
              <a:gd name="connsiteX8" fmla="*/ 4050345 w 6224306"/>
              <a:gd name="connsiteY8" fmla="*/ 0 h 622472"/>
              <a:gd name="connsiteX9" fmla="*/ 5065686 w 6224306"/>
              <a:gd name="connsiteY9" fmla="*/ 0 h 622472"/>
              <a:gd name="connsiteX10" fmla="*/ 5208965 w 6224306"/>
              <a:gd name="connsiteY10" fmla="*/ 0 h 622472"/>
              <a:gd name="connsiteX11" fmla="*/ 6224306 w 6224306"/>
              <a:gd name="connsiteY11" fmla="*/ 0 h 622472"/>
              <a:gd name="connsiteX12" fmla="*/ 6000428 w 6224306"/>
              <a:gd name="connsiteY12" fmla="*/ 622472 h 622472"/>
              <a:gd name="connsiteX13" fmla="*/ 4985087 w 6224306"/>
              <a:gd name="connsiteY13" fmla="*/ 622472 h 622472"/>
              <a:gd name="connsiteX14" fmla="*/ 4841808 w 6224306"/>
              <a:gd name="connsiteY14" fmla="*/ 622472 h 622472"/>
              <a:gd name="connsiteX15" fmla="*/ 3826467 w 6224306"/>
              <a:gd name="connsiteY15" fmla="*/ 622472 h 622472"/>
              <a:gd name="connsiteX16" fmla="*/ 3516702 w 6224306"/>
              <a:gd name="connsiteY16" fmla="*/ 622472 h 622472"/>
              <a:gd name="connsiteX17" fmla="*/ 3095351 w 6224306"/>
              <a:gd name="connsiteY17" fmla="*/ 622472 h 622472"/>
              <a:gd name="connsiteX18" fmla="*/ 2358082 w 6224306"/>
              <a:gd name="connsiteY18" fmla="*/ 622472 h 622472"/>
              <a:gd name="connsiteX19" fmla="*/ 1936731 w 6224306"/>
              <a:gd name="connsiteY19" fmla="*/ 622472 h 622472"/>
              <a:gd name="connsiteX20" fmla="*/ 1903607 w 6224306"/>
              <a:gd name="connsiteY20" fmla="*/ 622472 h 622472"/>
              <a:gd name="connsiteX21" fmla="*/ 1469856 w 6224306"/>
              <a:gd name="connsiteY21" fmla="*/ 622472 h 622472"/>
              <a:gd name="connsiteX22" fmla="*/ 744987 w 6224306"/>
              <a:gd name="connsiteY22" fmla="*/ 622472 h 622472"/>
              <a:gd name="connsiteX23" fmla="*/ 311236 w 6224306"/>
              <a:gd name="connsiteY23" fmla="*/ 622472 h 622472"/>
              <a:gd name="connsiteX24" fmla="*/ 0 w 6224306"/>
              <a:gd name="connsiteY24" fmla="*/ 311236 h 622472"/>
              <a:gd name="connsiteX25" fmla="*/ 311236 w 6224306"/>
              <a:gd name="connsiteY25" fmla="*/ 0 h 622472"/>
              <a:gd name="connsiteX0" fmla="*/ 311236 w 6595843"/>
              <a:gd name="connsiteY0" fmla="*/ 0 h 631786"/>
              <a:gd name="connsiteX1" fmla="*/ 968865 w 6595843"/>
              <a:gd name="connsiteY1" fmla="*/ 0 h 631786"/>
              <a:gd name="connsiteX2" fmla="*/ 1469856 w 6595843"/>
              <a:gd name="connsiteY2" fmla="*/ 0 h 631786"/>
              <a:gd name="connsiteX3" fmla="*/ 1936731 w 6595843"/>
              <a:gd name="connsiteY3" fmla="*/ 0 h 631786"/>
              <a:gd name="connsiteX4" fmla="*/ 2127485 w 6595843"/>
              <a:gd name="connsiteY4" fmla="*/ 0 h 631786"/>
              <a:gd name="connsiteX5" fmla="*/ 2581960 w 6595843"/>
              <a:gd name="connsiteY5" fmla="*/ 0 h 631786"/>
              <a:gd name="connsiteX6" fmla="*/ 3095351 w 6595843"/>
              <a:gd name="connsiteY6" fmla="*/ 0 h 631786"/>
              <a:gd name="connsiteX7" fmla="*/ 3740580 w 6595843"/>
              <a:gd name="connsiteY7" fmla="*/ 0 h 631786"/>
              <a:gd name="connsiteX8" fmla="*/ 4050345 w 6595843"/>
              <a:gd name="connsiteY8" fmla="*/ 0 h 631786"/>
              <a:gd name="connsiteX9" fmla="*/ 5065686 w 6595843"/>
              <a:gd name="connsiteY9" fmla="*/ 0 h 631786"/>
              <a:gd name="connsiteX10" fmla="*/ 5208965 w 6595843"/>
              <a:gd name="connsiteY10" fmla="*/ 0 h 631786"/>
              <a:gd name="connsiteX11" fmla="*/ 6224306 w 6595843"/>
              <a:gd name="connsiteY11" fmla="*/ 0 h 631786"/>
              <a:gd name="connsiteX12" fmla="*/ 6595843 w 6595843"/>
              <a:gd name="connsiteY12" fmla="*/ 631786 h 631786"/>
              <a:gd name="connsiteX13" fmla="*/ 4985087 w 6595843"/>
              <a:gd name="connsiteY13" fmla="*/ 622472 h 631786"/>
              <a:gd name="connsiteX14" fmla="*/ 4841808 w 6595843"/>
              <a:gd name="connsiteY14" fmla="*/ 622472 h 631786"/>
              <a:gd name="connsiteX15" fmla="*/ 3826467 w 6595843"/>
              <a:gd name="connsiteY15" fmla="*/ 622472 h 631786"/>
              <a:gd name="connsiteX16" fmla="*/ 3516702 w 6595843"/>
              <a:gd name="connsiteY16" fmla="*/ 622472 h 631786"/>
              <a:gd name="connsiteX17" fmla="*/ 3095351 w 6595843"/>
              <a:gd name="connsiteY17" fmla="*/ 622472 h 631786"/>
              <a:gd name="connsiteX18" fmla="*/ 2358082 w 6595843"/>
              <a:gd name="connsiteY18" fmla="*/ 622472 h 631786"/>
              <a:gd name="connsiteX19" fmla="*/ 1936731 w 6595843"/>
              <a:gd name="connsiteY19" fmla="*/ 622472 h 631786"/>
              <a:gd name="connsiteX20" fmla="*/ 1903607 w 6595843"/>
              <a:gd name="connsiteY20" fmla="*/ 622472 h 631786"/>
              <a:gd name="connsiteX21" fmla="*/ 1469856 w 6595843"/>
              <a:gd name="connsiteY21" fmla="*/ 622472 h 631786"/>
              <a:gd name="connsiteX22" fmla="*/ 744987 w 6595843"/>
              <a:gd name="connsiteY22" fmla="*/ 622472 h 631786"/>
              <a:gd name="connsiteX23" fmla="*/ 311236 w 6595843"/>
              <a:gd name="connsiteY23" fmla="*/ 622472 h 631786"/>
              <a:gd name="connsiteX24" fmla="*/ 0 w 6595843"/>
              <a:gd name="connsiteY24" fmla="*/ 311236 h 631786"/>
              <a:gd name="connsiteX25" fmla="*/ 311236 w 6595843"/>
              <a:gd name="connsiteY25" fmla="*/ 0 h 631786"/>
              <a:gd name="connsiteX0" fmla="*/ 311236 w 6513147"/>
              <a:gd name="connsiteY0" fmla="*/ 0 h 624801"/>
              <a:gd name="connsiteX1" fmla="*/ 968865 w 6513147"/>
              <a:gd name="connsiteY1" fmla="*/ 0 h 624801"/>
              <a:gd name="connsiteX2" fmla="*/ 1469856 w 6513147"/>
              <a:gd name="connsiteY2" fmla="*/ 0 h 624801"/>
              <a:gd name="connsiteX3" fmla="*/ 1936731 w 6513147"/>
              <a:gd name="connsiteY3" fmla="*/ 0 h 624801"/>
              <a:gd name="connsiteX4" fmla="*/ 2127485 w 6513147"/>
              <a:gd name="connsiteY4" fmla="*/ 0 h 624801"/>
              <a:gd name="connsiteX5" fmla="*/ 2581960 w 6513147"/>
              <a:gd name="connsiteY5" fmla="*/ 0 h 624801"/>
              <a:gd name="connsiteX6" fmla="*/ 3095351 w 6513147"/>
              <a:gd name="connsiteY6" fmla="*/ 0 h 624801"/>
              <a:gd name="connsiteX7" fmla="*/ 3740580 w 6513147"/>
              <a:gd name="connsiteY7" fmla="*/ 0 h 624801"/>
              <a:gd name="connsiteX8" fmla="*/ 4050345 w 6513147"/>
              <a:gd name="connsiteY8" fmla="*/ 0 h 624801"/>
              <a:gd name="connsiteX9" fmla="*/ 5065686 w 6513147"/>
              <a:gd name="connsiteY9" fmla="*/ 0 h 624801"/>
              <a:gd name="connsiteX10" fmla="*/ 5208965 w 6513147"/>
              <a:gd name="connsiteY10" fmla="*/ 0 h 624801"/>
              <a:gd name="connsiteX11" fmla="*/ 6224306 w 6513147"/>
              <a:gd name="connsiteY11" fmla="*/ 0 h 624801"/>
              <a:gd name="connsiteX12" fmla="*/ 6513147 w 6513147"/>
              <a:gd name="connsiteY12" fmla="*/ 624801 h 624801"/>
              <a:gd name="connsiteX13" fmla="*/ 4985087 w 6513147"/>
              <a:gd name="connsiteY13" fmla="*/ 622472 h 624801"/>
              <a:gd name="connsiteX14" fmla="*/ 4841808 w 6513147"/>
              <a:gd name="connsiteY14" fmla="*/ 622472 h 624801"/>
              <a:gd name="connsiteX15" fmla="*/ 3826467 w 6513147"/>
              <a:gd name="connsiteY15" fmla="*/ 622472 h 624801"/>
              <a:gd name="connsiteX16" fmla="*/ 3516702 w 6513147"/>
              <a:gd name="connsiteY16" fmla="*/ 622472 h 624801"/>
              <a:gd name="connsiteX17" fmla="*/ 3095351 w 6513147"/>
              <a:gd name="connsiteY17" fmla="*/ 622472 h 624801"/>
              <a:gd name="connsiteX18" fmla="*/ 2358082 w 6513147"/>
              <a:gd name="connsiteY18" fmla="*/ 622472 h 624801"/>
              <a:gd name="connsiteX19" fmla="*/ 1936731 w 6513147"/>
              <a:gd name="connsiteY19" fmla="*/ 622472 h 624801"/>
              <a:gd name="connsiteX20" fmla="*/ 1903607 w 6513147"/>
              <a:gd name="connsiteY20" fmla="*/ 622472 h 624801"/>
              <a:gd name="connsiteX21" fmla="*/ 1469856 w 6513147"/>
              <a:gd name="connsiteY21" fmla="*/ 622472 h 624801"/>
              <a:gd name="connsiteX22" fmla="*/ 744987 w 6513147"/>
              <a:gd name="connsiteY22" fmla="*/ 622472 h 624801"/>
              <a:gd name="connsiteX23" fmla="*/ 311236 w 6513147"/>
              <a:gd name="connsiteY23" fmla="*/ 622472 h 624801"/>
              <a:gd name="connsiteX24" fmla="*/ 0 w 6513147"/>
              <a:gd name="connsiteY24" fmla="*/ 311236 h 624801"/>
              <a:gd name="connsiteX25" fmla="*/ 311236 w 6513147"/>
              <a:gd name="connsiteY25" fmla="*/ 0 h 624801"/>
              <a:gd name="connsiteX0" fmla="*/ 311236 w 6513147"/>
              <a:gd name="connsiteY0" fmla="*/ 0 h 624801"/>
              <a:gd name="connsiteX1" fmla="*/ 968865 w 6513147"/>
              <a:gd name="connsiteY1" fmla="*/ 0 h 624801"/>
              <a:gd name="connsiteX2" fmla="*/ 1469856 w 6513147"/>
              <a:gd name="connsiteY2" fmla="*/ 0 h 624801"/>
              <a:gd name="connsiteX3" fmla="*/ 1936731 w 6513147"/>
              <a:gd name="connsiteY3" fmla="*/ 0 h 624801"/>
              <a:gd name="connsiteX4" fmla="*/ 2127485 w 6513147"/>
              <a:gd name="connsiteY4" fmla="*/ 0 h 624801"/>
              <a:gd name="connsiteX5" fmla="*/ 2581960 w 6513147"/>
              <a:gd name="connsiteY5" fmla="*/ 0 h 624801"/>
              <a:gd name="connsiteX6" fmla="*/ 3095351 w 6513147"/>
              <a:gd name="connsiteY6" fmla="*/ 0 h 624801"/>
              <a:gd name="connsiteX7" fmla="*/ 3740580 w 6513147"/>
              <a:gd name="connsiteY7" fmla="*/ 0 h 624801"/>
              <a:gd name="connsiteX8" fmla="*/ 4050345 w 6513147"/>
              <a:gd name="connsiteY8" fmla="*/ 0 h 624801"/>
              <a:gd name="connsiteX9" fmla="*/ 5065686 w 6513147"/>
              <a:gd name="connsiteY9" fmla="*/ 0 h 624801"/>
              <a:gd name="connsiteX10" fmla="*/ 5208965 w 6513147"/>
              <a:gd name="connsiteY10" fmla="*/ 0 h 624801"/>
              <a:gd name="connsiteX11" fmla="*/ 6257587 w 6513147"/>
              <a:gd name="connsiteY11" fmla="*/ 0 h 624801"/>
              <a:gd name="connsiteX12" fmla="*/ 6513147 w 6513147"/>
              <a:gd name="connsiteY12" fmla="*/ 624801 h 624801"/>
              <a:gd name="connsiteX13" fmla="*/ 4985087 w 6513147"/>
              <a:gd name="connsiteY13" fmla="*/ 622472 h 624801"/>
              <a:gd name="connsiteX14" fmla="*/ 4841808 w 6513147"/>
              <a:gd name="connsiteY14" fmla="*/ 622472 h 624801"/>
              <a:gd name="connsiteX15" fmla="*/ 3826467 w 6513147"/>
              <a:gd name="connsiteY15" fmla="*/ 622472 h 624801"/>
              <a:gd name="connsiteX16" fmla="*/ 3516702 w 6513147"/>
              <a:gd name="connsiteY16" fmla="*/ 622472 h 624801"/>
              <a:gd name="connsiteX17" fmla="*/ 3095351 w 6513147"/>
              <a:gd name="connsiteY17" fmla="*/ 622472 h 624801"/>
              <a:gd name="connsiteX18" fmla="*/ 2358082 w 6513147"/>
              <a:gd name="connsiteY18" fmla="*/ 622472 h 624801"/>
              <a:gd name="connsiteX19" fmla="*/ 1936731 w 6513147"/>
              <a:gd name="connsiteY19" fmla="*/ 622472 h 624801"/>
              <a:gd name="connsiteX20" fmla="*/ 1903607 w 6513147"/>
              <a:gd name="connsiteY20" fmla="*/ 622472 h 624801"/>
              <a:gd name="connsiteX21" fmla="*/ 1469856 w 6513147"/>
              <a:gd name="connsiteY21" fmla="*/ 622472 h 624801"/>
              <a:gd name="connsiteX22" fmla="*/ 744987 w 6513147"/>
              <a:gd name="connsiteY22" fmla="*/ 622472 h 624801"/>
              <a:gd name="connsiteX23" fmla="*/ 311236 w 6513147"/>
              <a:gd name="connsiteY23" fmla="*/ 622472 h 624801"/>
              <a:gd name="connsiteX24" fmla="*/ 0 w 6513147"/>
              <a:gd name="connsiteY24" fmla="*/ 311236 h 624801"/>
              <a:gd name="connsiteX25" fmla="*/ 311236 w 6513147"/>
              <a:gd name="connsiteY25" fmla="*/ 0 h 624801"/>
              <a:gd name="connsiteX0" fmla="*/ 68916 w 6270827"/>
              <a:gd name="connsiteY0" fmla="*/ 0 h 624801"/>
              <a:gd name="connsiteX1" fmla="*/ 726545 w 6270827"/>
              <a:gd name="connsiteY1" fmla="*/ 0 h 624801"/>
              <a:gd name="connsiteX2" fmla="*/ 1227536 w 6270827"/>
              <a:gd name="connsiteY2" fmla="*/ 0 h 624801"/>
              <a:gd name="connsiteX3" fmla="*/ 1694411 w 6270827"/>
              <a:gd name="connsiteY3" fmla="*/ 0 h 624801"/>
              <a:gd name="connsiteX4" fmla="*/ 1885165 w 6270827"/>
              <a:gd name="connsiteY4" fmla="*/ 0 h 624801"/>
              <a:gd name="connsiteX5" fmla="*/ 2339640 w 6270827"/>
              <a:gd name="connsiteY5" fmla="*/ 0 h 624801"/>
              <a:gd name="connsiteX6" fmla="*/ 2853031 w 6270827"/>
              <a:gd name="connsiteY6" fmla="*/ 0 h 624801"/>
              <a:gd name="connsiteX7" fmla="*/ 3498260 w 6270827"/>
              <a:gd name="connsiteY7" fmla="*/ 0 h 624801"/>
              <a:gd name="connsiteX8" fmla="*/ 3808025 w 6270827"/>
              <a:gd name="connsiteY8" fmla="*/ 0 h 624801"/>
              <a:gd name="connsiteX9" fmla="*/ 4823366 w 6270827"/>
              <a:gd name="connsiteY9" fmla="*/ 0 h 624801"/>
              <a:gd name="connsiteX10" fmla="*/ 4966645 w 6270827"/>
              <a:gd name="connsiteY10" fmla="*/ 0 h 624801"/>
              <a:gd name="connsiteX11" fmla="*/ 6015267 w 6270827"/>
              <a:gd name="connsiteY11" fmla="*/ 0 h 624801"/>
              <a:gd name="connsiteX12" fmla="*/ 6270827 w 6270827"/>
              <a:gd name="connsiteY12" fmla="*/ 624801 h 624801"/>
              <a:gd name="connsiteX13" fmla="*/ 4742767 w 6270827"/>
              <a:gd name="connsiteY13" fmla="*/ 622472 h 624801"/>
              <a:gd name="connsiteX14" fmla="*/ 4599488 w 6270827"/>
              <a:gd name="connsiteY14" fmla="*/ 622472 h 624801"/>
              <a:gd name="connsiteX15" fmla="*/ 3584147 w 6270827"/>
              <a:gd name="connsiteY15" fmla="*/ 622472 h 624801"/>
              <a:gd name="connsiteX16" fmla="*/ 3274382 w 6270827"/>
              <a:gd name="connsiteY16" fmla="*/ 622472 h 624801"/>
              <a:gd name="connsiteX17" fmla="*/ 2853031 w 6270827"/>
              <a:gd name="connsiteY17" fmla="*/ 622472 h 624801"/>
              <a:gd name="connsiteX18" fmla="*/ 2115762 w 6270827"/>
              <a:gd name="connsiteY18" fmla="*/ 622472 h 624801"/>
              <a:gd name="connsiteX19" fmla="*/ 1694411 w 6270827"/>
              <a:gd name="connsiteY19" fmla="*/ 622472 h 624801"/>
              <a:gd name="connsiteX20" fmla="*/ 1661287 w 6270827"/>
              <a:gd name="connsiteY20" fmla="*/ 622472 h 624801"/>
              <a:gd name="connsiteX21" fmla="*/ 1227536 w 6270827"/>
              <a:gd name="connsiteY21" fmla="*/ 622472 h 624801"/>
              <a:gd name="connsiteX22" fmla="*/ 502667 w 6270827"/>
              <a:gd name="connsiteY22" fmla="*/ 622472 h 624801"/>
              <a:gd name="connsiteX23" fmla="*/ 68916 w 6270827"/>
              <a:gd name="connsiteY23" fmla="*/ 622472 h 624801"/>
              <a:gd name="connsiteX24" fmla="*/ 68916 w 6270827"/>
              <a:gd name="connsiteY24" fmla="*/ 0 h 62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70827" h="624801">
                <a:moveTo>
                  <a:pt x="68916" y="0"/>
                </a:moveTo>
                <a:lnTo>
                  <a:pt x="726545" y="0"/>
                </a:lnTo>
                <a:lnTo>
                  <a:pt x="1227536" y="0"/>
                </a:lnTo>
                <a:lnTo>
                  <a:pt x="1694411" y="0"/>
                </a:lnTo>
                <a:lnTo>
                  <a:pt x="1885165" y="0"/>
                </a:lnTo>
                <a:lnTo>
                  <a:pt x="2339640" y="0"/>
                </a:lnTo>
                <a:lnTo>
                  <a:pt x="2853031" y="0"/>
                </a:lnTo>
                <a:lnTo>
                  <a:pt x="3498260" y="0"/>
                </a:lnTo>
                <a:lnTo>
                  <a:pt x="3808025" y="0"/>
                </a:lnTo>
                <a:lnTo>
                  <a:pt x="4823366" y="0"/>
                </a:lnTo>
                <a:lnTo>
                  <a:pt x="4966645" y="0"/>
                </a:lnTo>
                <a:lnTo>
                  <a:pt x="6015267" y="0"/>
                </a:lnTo>
                <a:lnTo>
                  <a:pt x="6270827" y="624801"/>
                </a:lnTo>
                <a:lnTo>
                  <a:pt x="4742767" y="622472"/>
                </a:lnTo>
                <a:lnTo>
                  <a:pt x="4599488" y="622472"/>
                </a:lnTo>
                <a:lnTo>
                  <a:pt x="3584147" y="622472"/>
                </a:lnTo>
                <a:lnTo>
                  <a:pt x="3274382" y="622472"/>
                </a:lnTo>
                <a:lnTo>
                  <a:pt x="2853031" y="622472"/>
                </a:lnTo>
                <a:lnTo>
                  <a:pt x="2115762" y="622472"/>
                </a:lnTo>
                <a:lnTo>
                  <a:pt x="1694411" y="622472"/>
                </a:lnTo>
                <a:lnTo>
                  <a:pt x="1661287" y="622472"/>
                </a:lnTo>
                <a:lnTo>
                  <a:pt x="1227536" y="622472"/>
                </a:lnTo>
                <a:lnTo>
                  <a:pt x="502667" y="622472"/>
                </a:lnTo>
                <a:lnTo>
                  <a:pt x="68916" y="622472"/>
                </a:lnTo>
                <a:cubicBezTo>
                  <a:pt x="-3376" y="518727"/>
                  <a:pt x="-40689" y="103745"/>
                  <a:pt x="68916" y="0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i="1" dirty="0" smtClean="0"/>
              <a:t>Офисную мебель, включая стеллажи, металлические шкафы и сейфы </a:t>
            </a:r>
            <a:r>
              <a:rPr lang="en-US" sz="1200" i="1" dirty="0" err="1" smtClean="0"/>
              <a:t>можете</a:t>
            </a:r>
            <a:r>
              <a:rPr lang="en-US" sz="1200" i="1" dirty="0" smtClean="0"/>
              <a:t> </a:t>
            </a:r>
            <a:r>
              <a:rPr lang="en-US" sz="1200" i="1" dirty="0" err="1"/>
              <a:t>увидить</a:t>
            </a:r>
            <a:r>
              <a:rPr lang="en-US" sz="1200" i="1" dirty="0"/>
              <a:t> в </a:t>
            </a:r>
            <a:r>
              <a:rPr lang="ru-RU" sz="1200" i="1" dirty="0" smtClean="0"/>
              <a:t>Главном офисе </a:t>
            </a:r>
            <a:r>
              <a:rPr lang="en-US" altLang="ru-RU" sz="1200" i="1" dirty="0" err="1" smtClean="0"/>
              <a:t>ЗАО”Банк</a:t>
            </a:r>
            <a:r>
              <a:rPr lang="en-US" altLang="ru-RU" sz="1200" i="1" dirty="0" smtClean="0"/>
              <a:t> </a:t>
            </a:r>
            <a:r>
              <a:rPr lang="en-US" altLang="ru-RU" sz="1200" i="1" dirty="0"/>
              <a:t>ВТБ (</a:t>
            </a:r>
            <a:r>
              <a:rPr lang="en-US" altLang="ru-RU" sz="1200" i="1" dirty="0" err="1"/>
              <a:t>Армения</a:t>
            </a:r>
            <a:r>
              <a:rPr lang="en-US" altLang="ru-RU" sz="1200" i="1" dirty="0"/>
              <a:t>)”</a:t>
            </a:r>
            <a:r>
              <a:rPr lang="en-US" sz="1200" i="1" dirty="0"/>
              <a:t> </a:t>
            </a:r>
            <a:r>
              <a:rPr lang="ru-RU" sz="1200" i="1" dirty="0" smtClean="0"/>
              <a:t>по адресу, </a:t>
            </a:r>
            <a:r>
              <a:rPr lang="en-US" sz="1200" i="1" dirty="0" smtClean="0"/>
              <a:t>г</a:t>
            </a:r>
            <a:r>
              <a:rPr lang="en-US" sz="1200" i="1" dirty="0"/>
              <a:t>. </a:t>
            </a:r>
            <a:r>
              <a:rPr lang="en-US" sz="1200" i="1" dirty="0" err="1" smtClean="0"/>
              <a:t>Ереван</a:t>
            </a:r>
            <a:r>
              <a:rPr lang="ru-RU" sz="1200" i="1" dirty="0" smtClean="0"/>
              <a:t>, </a:t>
            </a:r>
            <a:r>
              <a:rPr lang="ru-RU" sz="1200" i="1" dirty="0" err="1"/>
              <a:t>Московяна</a:t>
            </a:r>
            <a:r>
              <a:rPr lang="ru-RU" sz="1200" i="1" dirty="0"/>
              <a:t> 35.</a:t>
            </a:r>
          </a:p>
          <a:p>
            <a:pPr algn="ctr"/>
            <a:r>
              <a:rPr lang="hy-AM" sz="1200" i="1" dirty="0" err="1"/>
              <a:t>Օֆիսային</a:t>
            </a:r>
            <a:r>
              <a:rPr lang="hy-AM" sz="1200" i="1" dirty="0"/>
              <a:t> կահույքը, ինչպես նաև մետաղական պահարանները և  դարակաշարերը կարող եք տեսնել ՎՏԲ –Հայաստան Բանկ ՓԲԸ Գլխավոր գրասենյակում, որը գտնվում է ք․ </a:t>
            </a:r>
            <a:r>
              <a:rPr lang="hy-AM" sz="1200" i="1" dirty="0" err="1"/>
              <a:t>Երևան</a:t>
            </a:r>
            <a:r>
              <a:rPr lang="hy-AM" sz="1200" i="1" dirty="0"/>
              <a:t>, Մոսկովյան 35 հասցեում:</a:t>
            </a:r>
            <a:endParaRPr lang="ru-RU" sz="1200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B82B39-FA39-4517-A727-7BE6AAEA7F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8758" y="230189"/>
            <a:ext cx="104711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/>
              <a:t>ВТБ </a:t>
            </a:r>
            <a:r>
              <a:rPr lang="ru-RU" sz="1800" dirty="0" smtClean="0"/>
              <a:t>Армения</a:t>
            </a:r>
            <a:endParaRPr lang="ru-RU" sz="1800" dirty="0"/>
          </a:p>
        </p:txBody>
      </p:sp>
      <p:sp>
        <p:nvSpPr>
          <p:cNvPr id="26" name="Slide Number Placeholder 40"/>
          <p:cNvSpPr txBox="1">
            <a:spLocks/>
          </p:cNvSpPr>
          <p:nvPr/>
        </p:nvSpPr>
        <p:spPr>
          <a:xfrm>
            <a:off x="9448800" y="625850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9586497" y="-2587"/>
            <a:ext cx="2233880" cy="5410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4" name="Picture 1" descr="VTB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316" y="124947"/>
            <a:ext cx="853303" cy="49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9875" y="10789085"/>
            <a:ext cx="8229353" cy="32566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ru-RU" sz="11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По всем вопросам, связанным с архивацией  документов необходимо связаться с А. </a:t>
            </a:r>
            <a:r>
              <a:rPr lang="ru-RU" sz="1100" dirty="0" err="1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Варданяном</a:t>
            </a:r>
            <a:r>
              <a:rPr lang="ru-RU" sz="11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, по номеру 82591</a:t>
            </a:r>
            <a:endParaRPr lang="en-US" sz="1100" dirty="0" err="1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NAME" val="C:\Users\Yana Nursubina\Desktop\VTB\Финальные материалы\20190328 Консолидированный документ по Стратегии_v12.pptx"/>
  <p:tag name="THINKCELLPRESENTATIONDONOTDELETE" val="&lt;?xml version=&quot;1.0&quot; encoding=&quot;UTF-16&quot; standalone=&quot;yes&quot;?&gt;&lt;root reqver=&quot;25060&quot;&gt;&lt;version val=&quot;2788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1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4.14388550738251026928E+00&quot;&gt;&lt;m_msothmcolidx val=&quot;0&quot;/&gt;&lt;m_rgb r=&quot;4F&quot; g=&quot;81&quot; b=&quot;BD&quot;/&gt;&lt;m_nBrightness endver=&quot;26206&quot; val=&quot;0&quot;/&gt;&lt;/elem&gt;&lt;elem m_fUsage=&quot;3.69906813964749936474E+00&quot;&gt;&lt;m_msothmcolidx val=&quot;0&quot;/&gt;&lt;m_rgb r=&quot;BF&quot; g=&quot;BF&quot; b=&quot;BF&quot;/&gt;&lt;m_nBrightness endver=&quot;26206&quot; val=&quot;0&quot;/&gt;&lt;/elem&gt;&lt;elem m_fUsage=&quot;6.56100000000000127542E-01&quot;&gt;&lt;m_msothmcolidx val=&quot;0&quot;/&gt;&lt;m_rgb r=&quot;C3&quot; g=&quot;D6&quot; b=&quot;9B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3ZsVpA9oUuTx54n86hcP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KUUss6EyiX2cU8Yro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0EVqjUpE2oXlc7RuvRI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uANiOETZWVPMRR9c5gl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uANiOETZWVPMRR9c5gl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_MghDw_UC4QlwKE76nH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Cop9XRSzaBccKk.qjCw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Umv3KQkyQ__bgSAAI0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Umv3KQkyQ__bgSAAI0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Umv3KQkyQ__bgSAAI0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Umv3KQkyQ__bgSAAI0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Umv3KQkyQ__bgSAAI0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Umv3KQkyQ__bgSAAI0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Umv3KQkyQ__bgSAAI0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Umv3KQkyQ__bgSAAI0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Umv3KQkyQ__bgSAAI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Umv3KQkyQ__bgSAAI0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Umv3KQkyQ__bgSAAI0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Umv3KQkyQ__bgSAAI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uANiOETZWVPMRR9c5g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Firm Format - template_Blue">
  <a:themeElements>
    <a:clrScheme name="Custom 8">
      <a:dk1>
        <a:srgbClr val="000000"/>
      </a:dk1>
      <a:lt1>
        <a:srgbClr val="FFFFFF"/>
      </a:lt1>
      <a:dk2>
        <a:srgbClr val="0A2896"/>
      </a:dk2>
      <a:lt2>
        <a:srgbClr val="FFFFFF"/>
      </a:lt2>
      <a:accent1>
        <a:srgbClr val="D8D8D8"/>
      </a:accent1>
      <a:accent2>
        <a:srgbClr val="CCEEFF"/>
      </a:accent2>
      <a:accent3>
        <a:srgbClr val="00AAFF"/>
      </a:accent3>
      <a:accent4>
        <a:srgbClr val="0A2896"/>
      </a:accent4>
      <a:accent5>
        <a:srgbClr val="F0A028"/>
      </a:accent5>
      <a:accent6>
        <a:srgbClr val="808080"/>
      </a:accent6>
      <a:hlink>
        <a:srgbClr val="00AAFF"/>
      </a:hlink>
      <a:folHlink>
        <a:srgbClr val="0A28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TB New Template widescreen.potx [Read-Only]" id="{171FC359-D4E0-4AA5-ADA0-19991D4DA5C6}" vid="{CF42C887-F37E-451C-80E8-132973C03954}"/>
    </a:ext>
  </a:extLst>
</a:theme>
</file>

<file path=ppt/theme/theme2.xml><?xml version="1.0" encoding="utf-8"?>
<a:theme xmlns:a="http://schemas.openxmlformats.org/drawingml/2006/main" name="1_Firm Format - template_Blue">
  <a:themeElements>
    <a:clrScheme name="Custom 8">
      <a:dk1>
        <a:srgbClr val="000000"/>
      </a:dk1>
      <a:lt1>
        <a:srgbClr val="FFFFFF"/>
      </a:lt1>
      <a:dk2>
        <a:srgbClr val="0A2896"/>
      </a:dk2>
      <a:lt2>
        <a:srgbClr val="FFFFFF"/>
      </a:lt2>
      <a:accent1>
        <a:srgbClr val="D8D8D8"/>
      </a:accent1>
      <a:accent2>
        <a:srgbClr val="CCEEFF"/>
      </a:accent2>
      <a:accent3>
        <a:srgbClr val="00AAFF"/>
      </a:accent3>
      <a:accent4>
        <a:srgbClr val="0A2896"/>
      </a:accent4>
      <a:accent5>
        <a:srgbClr val="F0A028"/>
      </a:accent5>
      <a:accent6>
        <a:srgbClr val="808080"/>
      </a:accent6>
      <a:hlink>
        <a:srgbClr val="00AAFF"/>
      </a:hlink>
      <a:folHlink>
        <a:srgbClr val="0A28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TB New Template widescreen.potx [Read-Only]" id="{171FC359-D4E0-4AA5-ADA0-19991D4DA5C6}" vid="{CF42C887-F37E-451C-80E8-132973C03954}"/>
    </a:ext>
  </a:extLst>
</a:theme>
</file>

<file path=ppt/theme/theme3.xml><?xml version="1.0" encoding="utf-8"?>
<a:theme xmlns:a="http://schemas.openxmlformats.org/drawingml/2006/main" name="2_Firm Format - template_Blue">
  <a:themeElements>
    <a:clrScheme name="Custom 8">
      <a:dk1>
        <a:srgbClr val="000000"/>
      </a:dk1>
      <a:lt1>
        <a:srgbClr val="FFFFFF"/>
      </a:lt1>
      <a:dk2>
        <a:srgbClr val="0A2896"/>
      </a:dk2>
      <a:lt2>
        <a:srgbClr val="FFFFFF"/>
      </a:lt2>
      <a:accent1>
        <a:srgbClr val="D8D8D8"/>
      </a:accent1>
      <a:accent2>
        <a:srgbClr val="CCEEFF"/>
      </a:accent2>
      <a:accent3>
        <a:srgbClr val="00AAFF"/>
      </a:accent3>
      <a:accent4>
        <a:srgbClr val="0A2896"/>
      </a:accent4>
      <a:accent5>
        <a:srgbClr val="F0A028"/>
      </a:accent5>
      <a:accent6>
        <a:srgbClr val="808080"/>
      </a:accent6>
      <a:hlink>
        <a:srgbClr val="00AAFF"/>
      </a:hlink>
      <a:folHlink>
        <a:srgbClr val="0A28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TB New Template widescreen.potx [Read-Only]" id="{171FC359-D4E0-4AA5-ADA0-19991D4DA5C6}" vid="{CF42C887-F37E-451C-80E8-132973C0395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8861</TotalTime>
  <Words>2057</Words>
  <Application>Microsoft Office PowerPoint</Application>
  <PresentationFormat>Custom</PresentationFormat>
  <Paragraphs>210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Arial Armenian</vt:lpstr>
      <vt:lpstr>Calibri</vt:lpstr>
      <vt:lpstr>Estrangelo Edessa</vt:lpstr>
      <vt:lpstr>Franklin Gothic Medium Cond</vt:lpstr>
      <vt:lpstr>Georgia</vt:lpstr>
      <vt:lpstr>inherit</vt:lpstr>
      <vt:lpstr>Wingdings</vt:lpstr>
      <vt:lpstr>Firm Format - template_Blue</vt:lpstr>
      <vt:lpstr>1_Firm Format - template_Blue</vt:lpstr>
      <vt:lpstr>2_Firm Format - template_Blue</vt:lpstr>
      <vt:lpstr>Слайд think-cell</vt:lpstr>
      <vt:lpstr>think-cell Slide</vt:lpstr>
      <vt:lpstr>ВТБ Армения</vt:lpstr>
      <vt:lpstr>PowerPoint Presentation</vt:lpstr>
      <vt:lpstr>ВТБ Армения</vt:lpstr>
      <vt:lpstr>ВТБ Армения</vt:lpstr>
      <vt:lpstr>ВТБ Армения</vt:lpstr>
      <vt:lpstr>ВТБ Армения</vt:lpstr>
      <vt:lpstr>ВТБ Армения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ВТБ 2022 г.</dc:title>
  <dc:creator>Suren Arutyunyan</dc:creator>
  <cp:lastModifiedBy>Seda Gasparyan</cp:lastModifiedBy>
  <cp:revision>2242</cp:revision>
  <cp:lastPrinted>2023-01-31T09:58:45Z</cp:lastPrinted>
  <dcterms:created xsi:type="dcterms:W3CDTF">2019-02-21T22:41:34Z</dcterms:created>
  <dcterms:modified xsi:type="dcterms:W3CDTF">2023-03-17T10:47:12Z</dcterms:modified>
</cp:coreProperties>
</file>