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sldIdLst>
    <p:sldId id="256" r:id="rId5"/>
    <p:sldId id="258" r:id="rId6"/>
    <p:sldId id="259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69" autoAdjust="0"/>
    <p:restoredTop sz="94361" autoAdjust="0"/>
  </p:normalViewPr>
  <p:slideViewPr>
    <p:cSldViewPr snapToGrid="0">
      <p:cViewPr varScale="1">
        <p:scale>
          <a:sx n="109" d="100"/>
          <a:sy n="109" d="100"/>
        </p:scale>
        <p:origin x="864" y="78"/>
      </p:cViewPr>
      <p:guideLst>
        <p:guide orient="horz" pos="2160"/>
        <p:guide pos="3840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864797-DB2C-4671-9CFE-F742DB6A00C1}" type="datetimeFigureOut">
              <a:rPr lang="en-US" smtClean="0"/>
              <a:pPr/>
              <a:t>19/03/20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651EC1-BF41-48F8-8A1C-CAB01D55E6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549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51EC1-BF41-48F8-8A1C-CAB01D55E6C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614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51EC1-BF41-48F8-8A1C-CAB01D55E6C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610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C86E-F476-4AD6-B1DD-E83D6C9C57A8}" type="datetimeFigureOut">
              <a:rPr lang="en-US" smtClean="0"/>
              <a:pPr/>
              <a:t>19/03/20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7B707-E115-4549-AF24-1408FCFD06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442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C86E-F476-4AD6-B1DD-E83D6C9C57A8}" type="datetimeFigureOut">
              <a:rPr lang="en-US" smtClean="0"/>
              <a:pPr/>
              <a:t>19/03/20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7B707-E115-4549-AF24-1408FCFD06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568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C86E-F476-4AD6-B1DD-E83D6C9C57A8}" type="datetimeFigureOut">
              <a:rPr lang="en-US" smtClean="0"/>
              <a:pPr/>
              <a:t>19/03/20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7B707-E115-4549-AF24-1408FCFD06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464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C86E-F476-4AD6-B1DD-E83D6C9C57A8}" type="datetimeFigureOut">
              <a:rPr lang="en-US" smtClean="0"/>
              <a:pPr/>
              <a:t>19/03/20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7B707-E115-4549-AF24-1408FCFD06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187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C86E-F476-4AD6-B1DD-E83D6C9C57A8}" type="datetimeFigureOut">
              <a:rPr lang="en-US" smtClean="0"/>
              <a:pPr/>
              <a:t>19/03/20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7B707-E115-4549-AF24-1408FCFD06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553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C86E-F476-4AD6-B1DD-E83D6C9C57A8}" type="datetimeFigureOut">
              <a:rPr lang="en-US" smtClean="0"/>
              <a:pPr/>
              <a:t>19/03/20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7B707-E115-4549-AF24-1408FCFD06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767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C86E-F476-4AD6-B1DD-E83D6C9C57A8}" type="datetimeFigureOut">
              <a:rPr lang="en-US" smtClean="0"/>
              <a:pPr/>
              <a:t>19/03/20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7B707-E115-4549-AF24-1408FCFD06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140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C86E-F476-4AD6-B1DD-E83D6C9C57A8}" type="datetimeFigureOut">
              <a:rPr lang="en-US" smtClean="0"/>
              <a:pPr/>
              <a:t>19/03/20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7B707-E115-4549-AF24-1408FCFD06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195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C86E-F476-4AD6-B1DD-E83D6C9C57A8}" type="datetimeFigureOut">
              <a:rPr lang="en-US" smtClean="0"/>
              <a:pPr/>
              <a:t>19/03/20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7B707-E115-4549-AF24-1408FCFD06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965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C86E-F476-4AD6-B1DD-E83D6C9C57A8}" type="datetimeFigureOut">
              <a:rPr lang="en-US" smtClean="0"/>
              <a:pPr/>
              <a:t>19/03/20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7B707-E115-4549-AF24-1408FCFD06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74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C86E-F476-4AD6-B1DD-E83D6C9C57A8}" type="datetimeFigureOut">
              <a:rPr lang="en-US" smtClean="0"/>
              <a:pPr/>
              <a:t>19/03/20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7B707-E115-4549-AF24-1408FCFD06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384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3C86E-F476-4AD6-B1DD-E83D6C9C57A8}" type="datetimeFigureOut">
              <a:rPr lang="en-US" smtClean="0"/>
              <a:pPr/>
              <a:t>19/03/20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7B707-E115-4549-AF24-1408FCFD06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660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3" Type="http://schemas.openxmlformats.org/officeDocument/2006/relationships/hyperlink" Target="https://www.google.ru/url?sa=t&amp;rct=j&amp;q=&amp;esrc=s&amp;source=web&amp;cd=&amp;ved=0ahUKEwiZn-as-trRAhVC_iwKHWqnC-sQFggqMAE&amp;url=http://www.eldorado.ru/cat/1461428/APPLE/&amp;usg=AFQjCNFxy_LUswvC8D5Nu3z5k_u1-Wy5xA" TargetMode="External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485659" y="227801"/>
            <a:ext cx="946533" cy="39503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smtClean="0">
                <a:solidFill>
                  <a:schemeClr val="bg1"/>
                </a:solidFill>
              </a:rPr>
              <a:t>ЛОТ 1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11" name="Picture 4" descr="1270-1281_pano_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1"/>
          <a:stretch>
            <a:fillRect/>
          </a:stretch>
        </p:blipFill>
        <p:spPr bwMode="auto">
          <a:xfrm>
            <a:off x="-235819" y="569768"/>
            <a:ext cx="12427819" cy="6990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2488641" y="17515"/>
            <a:ext cx="94403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sz="1200" b="1" dirty="0" err="1" smtClean="0">
                <a:solidFill>
                  <a:srgbClr val="003366"/>
                </a:solidFill>
              </a:rPr>
              <a:t>Приложение</a:t>
            </a:r>
            <a:r>
              <a:rPr lang="en-US" sz="1200" b="1" dirty="0" smtClean="0">
                <a:solidFill>
                  <a:srgbClr val="003366"/>
                </a:solidFill>
              </a:rPr>
              <a:t> 2</a:t>
            </a:r>
          </a:p>
          <a:p>
            <a:pPr algn="r">
              <a:spcBef>
                <a:spcPct val="0"/>
              </a:spcBef>
              <a:buClrTx/>
              <a:buFontTx/>
              <a:buNone/>
            </a:pPr>
            <a:endParaRPr lang="en-US" sz="1200" b="1" dirty="0">
              <a:solidFill>
                <a:srgbClr val="003366"/>
              </a:solidFill>
            </a:endParaRPr>
          </a:p>
          <a:p>
            <a:pPr algn="r">
              <a:spcBef>
                <a:spcPct val="0"/>
              </a:spcBef>
              <a:buClrTx/>
              <a:buFontTx/>
              <a:buNone/>
            </a:pPr>
            <a:endParaRPr lang="en-US" sz="1200" b="1" dirty="0">
              <a:solidFill>
                <a:srgbClr val="00336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5659" y="4189640"/>
            <a:ext cx="1014529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3366"/>
                </a:solidFill>
                <a:latin typeface="Arial" panose="020B0604020202020204" pitchFamily="34" charset="0"/>
              </a:rPr>
              <a:t>    ЦЕНОВОЕ  ПРЕДЛОЖЕНИЕ</a:t>
            </a:r>
          </a:p>
          <a:p>
            <a:endParaRPr lang="en-US" sz="3200" b="1" dirty="0" smtClean="0">
              <a:solidFill>
                <a:srgbClr val="003366"/>
              </a:solidFill>
              <a:latin typeface="Arial" panose="020B0604020202020204" pitchFamily="34" charset="0"/>
            </a:endParaRPr>
          </a:p>
          <a:p>
            <a:r>
              <a:rPr lang="en-US" sz="3200" b="1" dirty="0" smtClean="0">
                <a:solidFill>
                  <a:srgbClr val="003366"/>
                </a:solidFill>
                <a:latin typeface="Arial" panose="020B0604020202020204" pitchFamily="34" charset="0"/>
              </a:rPr>
              <a:t>    НА П</a:t>
            </a:r>
            <a:r>
              <a:rPr lang="ru-RU" sz="3200" b="1" dirty="0" smtClean="0">
                <a:solidFill>
                  <a:srgbClr val="003366"/>
                </a:solidFill>
                <a:latin typeface="Arial" panose="020B0604020202020204" pitchFamily="34" charset="0"/>
              </a:rPr>
              <a:t>Р</a:t>
            </a:r>
            <a:r>
              <a:rPr lang="en-US" sz="3200" b="1" dirty="0">
                <a:solidFill>
                  <a:srgbClr val="003366"/>
                </a:solidFill>
                <a:latin typeface="Arial" panose="020B0604020202020204" pitchFamily="34" charset="0"/>
              </a:rPr>
              <a:t>И</a:t>
            </a:r>
            <a:r>
              <a:rPr lang="ru-RU" sz="3200" b="1" dirty="0" smtClean="0">
                <a:solidFill>
                  <a:srgbClr val="003366"/>
                </a:solidFill>
                <a:latin typeface="Arial" panose="020B0604020202020204" pitchFamily="34" charset="0"/>
              </a:rPr>
              <a:t>ОБРЕТЕНИ</a:t>
            </a:r>
            <a:r>
              <a:rPr lang="en-US" sz="3200" b="1" dirty="0" smtClean="0">
                <a:solidFill>
                  <a:srgbClr val="003366"/>
                </a:solidFill>
                <a:latin typeface="Arial" panose="020B0604020202020204" pitchFamily="34" charset="0"/>
              </a:rPr>
              <a:t>Е БУМАГИ ФОРМАТА А 4</a:t>
            </a:r>
            <a:endParaRPr lang="en-US" sz="3200" b="1" dirty="0">
              <a:solidFill>
                <a:srgbClr val="FF0000"/>
              </a:solidFill>
            </a:endParaRPr>
          </a:p>
          <a:p>
            <a:endParaRPr lang="en-US" sz="3200" b="1" dirty="0">
              <a:solidFill>
                <a:srgbClr val="003366"/>
              </a:solidFill>
              <a:latin typeface="Arial" panose="020B0604020202020204" pitchFamily="34" charset="0"/>
            </a:endParaRPr>
          </a:p>
          <a:p>
            <a:endParaRPr lang="en-US" sz="3200" b="1" dirty="0">
              <a:solidFill>
                <a:srgbClr val="003366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488642" y="340681"/>
            <a:ext cx="944033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sz="1200" b="1" dirty="0">
                <a:solidFill>
                  <a:srgbClr val="FF0000"/>
                </a:solidFill>
              </a:rPr>
              <a:t>к</a:t>
            </a:r>
            <a:r>
              <a:rPr lang="en-US" sz="1200" b="1" dirty="0" smtClean="0">
                <a:solidFill>
                  <a:srgbClr val="FF0000"/>
                </a:solidFill>
              </a:rPr>
              <a:t> </a:t>
            </a:r>
            <a:r>
              <a:rPr lang="ru-RU" sz="1200" b="1" dirty="0" smtClean="0">
                <a:solidFill>
                  <a:srgbClr val="FF0000"/>
                </a:solidFill>
              </a:rPr>
              <a:t>решению ТК</a:t>
            </a:r>
            <a:r>
              <a:rPr lang="en-US" sz="1200" b="1" dirty="0" smtClean="0">
                <a:solidFill>
                  <a:srgbClr val="FF0000"/>
                </a:solidFill>
              </a:rPr>
              <a:t> N </a:t>
            </a:r>
            <a:r>
              <a:rPr lang="ru-RU" sz="1200" b="1" dirty="0" smtClean="0">
                <a:solidFill>
                  <a:srgbClr val="FF0000"/>
                </a:solidFill>
              </a:rPr>
              <a:t>4</a:t>
            </a:r>
            <a:r>
              <a:rPr lang="en-US" sz="1200" b="1" dirty="0" smtClean="0">
                <a:solidFill>
                  <a:srgbClr val="FF0000"/>
                </a:solidFill>
              </a:rPr>
              <a:t>     </a:t>
            </a:r>
            <a:r>
              <a:rPr lang="en-US" sz="1200" b="1" dirty="0" err="1" smtClean="0">
                <a:solidFill>
                  <a:srgbClr val="FF0000"/>
                </a:solidFill>
              </a:rPr>
              <a:t>от</a:t>
            </a:r>
            <a:r>
              <a:rPr lang="en-US" sz="1200" b="1" dirty="0" smtClean="0">
                <a:solidFill>
                  <a:srgbClr val="FF0000"/>
                </a:solidFill>
              </a:rPr>
              <a:t> “</a:t>
            </a:r>
            <a:r>
              <a:rPr lang="en-US" sz="1200" b="1" dirty="0">
                <a:solidFill>
                  <a:srgbClr val="FF0000"/>
                </a:solidFill>
              </a:rPr>
              <a:t> </a:t>
            </a:r>
            <a:r>
              <a:rPr lang="en-US" sz="1200" b="1" dirty="0" smtClean="0">
                <a:solidFill>
                  <a:srgbClr val="FF0000"/>
                </a:solidFill>
              </a:rPr>
              <a:t>  </a:t>
            </a:r>
            <a:r>
              <a:rPr lang="ru-RU" sz="1200" b="1" dirty="0" smtClean="0">
                <a:solidFill>
                  <a:srgbClr val="FF0000"/>
                </a:solidFill>
              </a:rPr>
              <a:t>13</a:t>
            </a:r>
            <a:r>
              <a:rPr lang="en-US" sz="1200" b="1" dirty="0" smtClean="0">
                <a:solidFill>
                  <a:srgbClr val="FF0000"/>
                </a:solidFill>
              </a:rPr>
              <a:t>  </a:t>
            </a:r>
            <a:r>
              <a:rPr lang="en-US" sz="1200" b="1" dirty="0" smtClean="0">
                <a:solidFill>
                  <a:srgbClr val="FF0000"/>
                </a:solidFill>
              </a:rPr>
              <a:t>” </a:t>
            </a:r>
            <a:r>
              <a:rPr lang="ru-RU" sz="1200" b="1" smtClean="0">
                <a:solidFill>
                  <a:srgbClr val="FF0000"/>
                </a:solidFill>
              </a:rPr>
              <a:t>03</a:t>
            </a:r>
            <a:r>
              <a:rPr lang="en-US" sz="1200" b="1" smtClean="0">
                <a:solidFill>
                  <a:srgbClr val="FF0000"/>
                </a:solidFill>
              </a:rPr>
              <a:t>   </a:t>
            </a:r>
            <a:r>
              <a:rPr lang="en-US" sz="1200" b="1" dirty="0" smtClean="0">
                <a:solidFill>
                  <a:srgbClr val="FF0000"/>
                </a:solidFill>
              </a:rPr>
              <a:t>. 2020г.</a:t>
            </a:r>
            <a:endParaRPr 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41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43838" y="48334"/>
            <a:ext cx="11669431" cy="31751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err="1" smtClean="0">
                <a:solidFill>
                  <a:srgbClr val="FF0000"/>
                </a:solidFill>
                <a:hlinkClick r:id="rId3"/>
              </a:rPr>
              <a:t>Бумага</a:t>
            </a:r>
            <a:r>
              <a:rPr lang="en-US" sz="1800" b="1" dirty="0" smtClean="0">
                <a:solidFill>
                  <a:srgbClr val="FF0000"/>
                </a:solidFill>
                <a:hlinkClick r:id="rId3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hlinkClick r:id="rId3"/>
              </a:rPr>
              <a:t>формата</a:t>
            </a:r>
            <a:r>
              <a:rPr lang="en-US" sz="1800" b="1" dirty="0" smtClean="0">
                <a:solidFill>
                  <a:srgbClr val="FF0000"/>
                </a:solidFill>
                <a:hlinkClick r:id="rId3"/>
              </a:rPr>
              <a:t> А4 / Ա 4 </a:t>
            </a:r>
            <a:r>
              <a:rPr lang="en-US" sz="1800" b="1" dirty="0" err="1" smtClean="0">
                <a:solidFill>
                  <a:srgbClr val="FF0000"/>
                </a:solidFill>
                <a:hlinkClick r:id="rId3"/>
              </a:rPr>
              <a:t>ֆորմատի</a:t>
            </a:r>
            <a:r>
              <a:rPr lang="en-US" sz="1800" b="1" dirty="0" smtClean="0">
                <a:solidFill>
                  <a:srgbClr val="FF0000"/>
                </a:solidFill>
                <a:hlinkClick r:id="rId3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hlinkClick r:id="rId3"/>
              </a:rPr>
              <a:t>թուղթ</a:t>
            </a:r>
            <a:endParaRPr lang="en-US" sz="1800" b="1" dirty="0">
              <a:solidFill>
                <a:srgbClr val="FF0000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5746372"/>
              </p:ext>
            </p:extLst>
          </p:nvPr>
        </p:nvGraphicFramePr>
        <p:xfrm>
          <a:off x="237029" y="3988954"/>
          <a:ext cx="11667532" cy="1545147"/>
        </p:xfrm>
        <a:graphic>
          <a:graphicData uri="http://schemas.openxmlformats.org/drawingml/2006/table">
            <a:tbl>
              <a:tblPr/>
              <a:tblGrid>
                <a:gridCol w="14758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15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74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14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812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9548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576" marR="36576" marT="36576" marB="36576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576" marR="36576" marT="36576" marB="36576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576" marR="36576" marT="36576" marB="36576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hy-AM" sz="100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576" marR="36576" marT="36576" marB="36576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576" marR="36576" marT="36576" marB="36576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07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effectLst/>
                        </a:rPr>
                        <a:t>Страна-производитель </a:t>
                      </a:r>
                      <a:r>
                        <a:rPr lang="en-US" sz="1000" u="none" strike="noStrike" dirty="0" smtClean="0">
                          <a:effectLst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u="none" strike="noStrike" dirty="0" smtClean="0">
                        <a:effectLst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none" strike="noStrike" dirty="0" err="1" smtClean="0">
                          <a:effectLst/>
                        </a:rPr>
                        <a:t>Արտադրող</a:t>
                      </a:r>
                      <a:r>
                        <a:rPr lang="en-US" sz="1000" u="none" strike="noStrike" dirty="0" smtClean="0">
                          <a:effectLst/>
                        </a:rPr>
                        <a:t> </a:t>
                      </a:r>
                      <a:r>
                        <a:rPr lang="en-US" sz="1000" u="none" strike="noStrike" dirty="0" err="1" smtClean="0">
                          <a:effectLst/>
                        </a:rPr>
                        <a:t>երկիրը</a:t>
                      </a:r>
                      <a:endParaRPr 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Armenian" panose="020B0604020202020204" pitchFamily="34" charset="0"/>
                      </a:endParaRPr>
                    </a:p>
                  </a:txBody>
                  <a:tcPr marL="36576" marR="36576" marT="36576" marB="36576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Срок поставки, </a:t>
                      </a:r>
                      <a:r>
                        <a:rPr lang="en-US" sz="100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рабочий</a:t>
                      </a:r>
                      <a:r>
                        <a:rPr lang="en-US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день</a:t>
                      </a:r>
                      <a:r>
                        <a:rPr lang="en-US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00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Մատակարարման</a:t>
                      </a:r>
                      <a:r>
                        <a:rPr lang="ru-RU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ժամկետ</a:t>
                      </a:r>
                      <a:r>
                        <a:rPr lang="ru-RU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աշխատանքային</a:t>
                      </a:r>
                      <a:r>
                        <a:rPr lang="en-US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օր</a:t>
                      </a:r>
                      <a:endParaRPr lang="ru-RU" sz="100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576" marR="36576" marT="36576" marB="36576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Условия оплаты ,Размер предоплаты (%) </a:t>
                      </a:r>
                      <a:endParaRPr lang="en-US" sz="100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Վճարման</a:t>
                      </a:r>
                      <a:r>
                        <a:rPr lang="en-US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կարգ</a:t>
                      </a:r>
                      <a:r>
                        <a:rPr lang="ru-RU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կ</a:t>
                      </a:r>
                      <a:r>
                        <a:rPr lang="ru-RU" sz="100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անխավճարի</a:t>
                      </a:r>
                      <a:r>
                        <a:rPr lang="ru-RU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չափը</a:t>
                      </a:r>
                      <a:r>
                        <a:rPr lang="ru-RU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(%) </a:t>
                      </a:r>
                    </a:p>
                  </a:txBody>
                  <a:tcPr marL="36576" marR="36576" marT="36576" marB="36576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 Цена за одну пачку (драм РА) включая НДС</a:t>
                      </a:r>
                      <a:r>
                        <a:rPr lang="en-US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 </a:t>
                      </a:r>
                      <a:r>
                        <a:rPr lang="hy-AM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Մ</a:t>
                      </a:r>
                      <a:r>
                        <a:rPr lang="en-US" sz="100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եկ</a:t>
                      </a:r>
                      <a:r>
                        <a:rPr lang="en-US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տուփի</a:t>
                      </a:r>
                      <a:r>
                        <a:rPr lang="en-US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y-AM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գին</a:t>
                      </a:r>
                      <a:r>
                        <a:rPr lang="en-US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ը (</a:t>
                      </a:r>
                      <a:r>
                        <a:rPr lang="hy-AM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ՀՀ դրամ) ներառյալ ԱԱՀ</a:t>
                      </a:r>
                    </a:p>
                  </a:txBody>
                  <a:tcPr marL="36576" marR="36576" marT="36576" marB="36576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Общая сумма  </a:t>
                      </a:r>
                      <a:r>
                        <a:rPr lang="ru-RU" sz="100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др.РА</a:t>
                      </a:r>
                      <a:r>
                        <a:rPr lang="ru-RU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 включая НДС</a:t>
                      </a:r>
                      <a:r>
                        <a:rPr lang="en-US" sz="10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</a:t>
                      </a:r>
                      <a:r>
                        <a:rPr lang="ru-RU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 расходы по доставке товара в головной офис и филиалы Банка </a:t>
                      </a:r>
                      <a:endParaRPr lang="en-US" sz="100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Ընդհանուր</a:t>
                      </a:r>
                      <a:r>
                        <a:rPr lang="en-US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գումարը</a:t>
                      </a:r>
                      <a:r>
                        <a:rPr lang="en-US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00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ներառյալ</a:t>
                      </a:r>
                      <a:r>
                        <a:rPr lang="en-US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ԱԱՀ և</a:t>
                      </a:r>
                      <a:r>
                        <a:rPr lang="en-US" sz="10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ապրանքի</a:t>
                      </a:r>
                      <a:r>
                        <a:rPr lang="en-US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մատակարարման</a:t>
                      </a:r>
                      <a:r>
                        <a:rPr lang="en-US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և </a:t>
                      </a:r>
                      <a:r>
                        <a:rPr lang="en-US" sz="100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առաքման</a:t>
                      </a:r>
                      <a:r>
                        <a:rPr lang="en-US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բոլոր</a:t>
                      </a:r>
                      <a:r>
                        <a:rPr lang="en-US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ծախսերը</a:t>
                      </a:r>
                      <a:r>
                        <a:rPr lang="en-US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00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Գլխամասային</a:t>
                      </a:r>
                      <a:r>
                        <a:rPr lang="en-US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գրասենյակ</a:t>
                      </a:r>
                      <a:r>
                        <a:rPr lang="en-US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և </a:t>
                      </a:r>
                      <a:r>
                        <a:rPr lang="en-US" sz="100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մասնաճյուղեր</a:t>
                      </a:r>
                      <a:r>
                        <a:rPr lang="en-US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36576" marR="36576" marT="36576" marB="36576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76" marR="36576" marT="36576" marB="36576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76" marR="36576" marT="36576" marB="36576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76" marR="36576" marT="36576" marB="36576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76" marR="36576" marT="36576" marB="36576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76" marR="36576" marT="36576" marB="36576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485659" y="227801"/>
            <a:ext cx="946533" cy="39503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43838" y="6284290"/>
            <a:ext cx="11625945" cy="37539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000" dirty="0" err="1" smtClean="0"/>
              <a:t>Տնօրեն</a:t>
            </a:r>
            <a:r>
              <a:rPr lang="en-US" sz="1000" dirty="0" smtClean="0"/>
              <a:t> / </a:t>
            </a:r>
            <a:r>
              <a:rPr lang="en-US" sz="1000" dirty="0" err="1" smtClean="0"/>
              <a:t>Директор</a:t>
            </a:r>
            <a:r>
              <a:rPr lang="en-US" sz="1000" dirty="0" smtClean="0"/>
              <a:t>_________________</a:t>
            </a:r>
            <a:endParaRPr lang="en-US" sz="10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1183087"/>
              </p:ext>
            </p:extLst>
          </p:nvPr>
        </p:nvGraphicFramePr>
        <p:xfrm>
          <a:off x="5144753" y="538885"/>
          <a:ext cx="6768580" cy="15058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09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83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83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83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41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57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222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0053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99696">
                <a:tc gridSpan="8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Бумага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класса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А / Ա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դասի</a:t>
                      </a:r>
                      <a:r>
                        <a:rPr lang="en-US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թուղթ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9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</a:rPr>
                        <a:t>IQ Ultra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Ballet Brilliant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Maestro Expert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Pioneer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Laser-jet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Ballet Premier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Double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Maestro Extra</a:t>
                      </a:r>
                      <a:endParaRPr lang="ru-RU" sz="1200" u="non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8936"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20759" r="14643" b="18706"/>
          <a:stretch/>
        </p:blipFill>
        <p:spPr>
          <a:xfrm>
            <a:off x="5278851" y="1408536"/>
            <a:ext cx="657449" cy="528141"/>
          </a:xfrm>
          <a:prstGeom prst="rect">
            <a:avLst/>
          </a:prstGeom>
        </p:spPr>
      </p:pic>
      <p:pic>
        <p:nvPicPr>
          <p:cNvPr id="2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4" t="18015" r="12581" b="14288"/>
          <a:stretch>
            <a:fillRect/>
          </a:stretch>
        </p:blipFill>
        <p:spPr bwMode="auto">
          <a:xfrm>
            <a:off x="6098669" y="1416745"/>
            <a:ext cx="692727" cy="503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039" y="1422269"/>
            <a:ext cx="703223" cy="472314"/>
          </a:xfrm>
          <a:prstGeom prst="rect">
            <a:avLst/>
          </a:prstGeom>
        </p:spPr>
      </p:pic>
      <p:pic>
        <p:nvPicPr>
          <p:cNvPr id="30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1" t="18932" r="7031" b="19624"/>
          <a:stretch>
            <a:fillRect/>
          </a:stretch>
        </p:blipFill>
        <p:spPr bwMode="auto">
          <a:xfrm>
            <a:off x="9483751" y="1410756"/>
            <a:ext cx="629227" cy="502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7" b="10004"/>
          <a:stretch/>
        </p:blipFill>
        <p:spPr>
          <a:xfrm>
            <a:off x="10321980" y="1410835"/>
            <a:ext cx="607713" cy="5136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9" t="4836" r="4875" b="4878"/>
          <a:stretch/>
        </p:blipFill>
        <p:spPr>
          <a:xfrm>
            <a:off x="11131070" y="1415528"/>
            <a:ext cx="644484" cy="508325"/>
          </a:xfrm>
          <a:prstGeom prst="rect">
            <a:avLst/>
          </a:prstGeom>
        </p:spPr>
      </p:pic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8661587"/>
              </p:ext>
            </p:extLst>
          </p:nvPr>
        </p:nvGraphicFramePr>
        <p:xfrm>
          <a:off x="5135979" y="2086470"/>
          <a:ext cx="6768580" cy="16999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932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64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01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01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37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95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53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1913">
                <a:tc gridSpan="7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Бумага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класса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B / B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դասի</a:t>
                      </a:r>
                      <a:r>
                        <a:rPr lang="en-US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թուղթ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9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IQ </a:t>
                      </a:r>
                      <a:r>
                        <a:rPr lang="en-US" sz="120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Allround</a:t>
                      </a:r>
                      <a:endParaRPr lang="en-US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</a:rPr>
                        <a:t>Ballet Classic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Maestro Special </a:t>
                      </a:r>
                      <a:endParaRPr lang="en-US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HP Everyday</a:t>
                      </a:r>
                      <a:endParaRPr lang="en-US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</a:rPr>
                        <a:t>Xerox Business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err="1" smtClean="0">
                          <a:effectLst/>
                        </a:rPr>
                        <a:t>Aone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Business Copy</a:t>
                      </a:r>
                      <a:endParaRPr lang="en-US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085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10"/>
          <a:srcRect l="27920" t="18521" r="29158" b="23602"/>
          <a:stretch/>
        </p:blipFill>
        <p:spPr>
          <a:xfrm>
            <a:off x="5262294" y="3055579"/>
            <a:ext cx="752475" cy="5715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18112" y="3073269"/>
            <a:ext cx="622799" cy="599388"/>
          </a:xfrm>
          <a:prstGeom prst="rect">
            <a:avLst/>
          </a:prstGeom>
        </p:spPr>
      </p:pic>
      <p:pic>
        <p:nvPicPr>
          <p:cNvPr id="34" name="Picture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3" t="24265" r="6128" b="23653"/>
          <a:stretch>
            <a:fillRect/>
          </a:stretch>
        </p:blipFill>
        <p:spPr bwMode="auto">
          <a:xfrm>
            <a:off x="6251138" y="3051334"/>
            <a:ext cx="718705" cy="558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95" b="20178"/>
          <a:stretch>
            <a:fillRect/>
          </a:stretch>
        </p:blipFill>
        <p:spPr bwMode="auto">
          <a:xfrm rot="5400000">
            <a:off x="9360654" y="2986265"/>
            <a:ext cx="504645" cy="673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1675" y="3106529"/>
            <a:ext cx="622991" cy="49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0" t="37125" r="30875" b="36125"/>
          <a:stretch/>
        </p:blipFill>
        <p:spPr>
          <a:xfrm>
            <a:off x="11062567" y="3093416"/>
            <a:ext cx="676984" cy="481498"/>
          </a:xfrm>
          <a:prstGeom prst="rect">
            <a:avLst/>
          </a:prstGeom>
        </p:spPr>
      </p:pic>
      <p:graphicFrame>
        <p:nvGraphicFramePr>
          <p:cNvPr id="39" name="Таблица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5330254"/>
              </p:ext>
            </p:extLst>
          </p:nvPr>
        </p:nvGraphicFramePr>
        <p:xfrm>
          <a:off x="243838" y="546264"/>
          <a:ext cx="4817202" cy="32425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966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0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9565"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5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Необходимо</a:t>
                      </a:r>
                      <a:r>
                        <a:rPr lang="en-US" sz="105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заполнить</a:t>
                      </a:r>
                      <a:r>
                        <a:rPr lang="en-US" sz="105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тех</a:t>
                      </a:r>
                      <a:r>
                        <a:rPr lang="en-US" sz="105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05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параметры</a:t>
                      </a:r>
                      <a:r>
                        <a:rPr lang="en-US" sz="105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именно</a:t>
                      </a:r>
                      <a:r>
                        <a:rPr lang="en-US" sz="105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той</a:t>
                      </a:r>
                      <a:r>
                        <a:rPr lang="en-US" sz="105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бумаги</a:t>
                      </a:r>
                      <a:r>
                        <a:rPr lang="en-US" sz="105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из</a:t>
                      </a:r>
                      <a:r>
                        <a:rPr lang="en-US" sz="105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представленного</a:t>
                      </a:r>
                      <a:r>
                        <a:rPr lang="en-US" sz="105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списка</a:t>
                      </a:r>
                      <a:r>
                        <a:rPr lang="en-US" sz="105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05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которую</a:t>
                      </a:r>
                      <a:r>
                        <a:rPr lang="en-US" sz="105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Вы</a:t>
                      </a:r>
                      <a:r>
                        <a:rPr lang="en-US" sz="105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можете</a:t>
                      </a:r>
                      <a:r>
                        <a:rPr lang="en-US" sz="105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в </a:t>
                      </a:r>
                      <a:r>
                        <a:rPr lang="en-US" sz="105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дальнейшем</a:t>
                      </a:r>
                      <a:r>
                        <a:rPr lang="en-US" sz="105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предоставить</a:t>
                      </a:r>
                      <a:r>
                        <a:rPr lang="en-US" sz="105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 </a:t>
                      </a:r>
                      <a:r>
                        <a:rPr lang="en-US" sz="105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Անհրաժեշտ</a:t>
                      </a:r>
                      <a:r>
                        <a:rPr lang="en-US" sz="105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է </a:t>
                      </a:r>
                      <a:r>
                        <a:rPr lang="en-US" sz="105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լրացնել</a:t>
                      </a:r>
                      <a:r>
                        <a:rPr lang="en-US" sz="105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տեխնիկական</a:t>
                      </a:r>
                      <a:r>
                        <a:rPr lang="en-US" sz="105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բնութագիրը</a:t>
                      </a:r>
                      <a:r>
                        <a:rPr lang="en-US" sz="105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այն</a:t>
                      </a:r>
                      <a:r>
                        <a:rPr lang="en-US" sz="105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թղթի</a:t>
                      </a:r>
                      <a:r>
                        <a:rPr lang="en-US" sz="105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05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որը</a:t>
                      </a:r>
                      <a:r>
                        <a:rPr lang="en-US" sz="105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Դուք</a:t>
                      </a:r>
                      <a:r>
                        <a:rPr lang="en-US" sz="105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հետագայում</a:t>
                      </a:r>
                      <a:r>
                        <a:rPr lang="en-US" sz="105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կարող</a:t>
                      </a:r>
                      <a:r>
                        <a:rPr lang="en-US" sz="105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եք</a:t>
                      </a:r>
                      <a:r>
                        <a:rPr lang="en-US" sz="105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տրամադրել</a:t>
                      </a:r>
                      <a:r>
                        <a:rPr lang="en-US" sz="105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ներկայացված</a:t>
                      </a:r>
                      <a:r>
                        <a:rPr lang="en-US" sz="105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ցանկից</a:t>
                      </a:r>
                      <a:r>
                        <a:rPr lang="en-US" sz="105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05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05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75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Наименование</a:t>
                      </a:r>
                      <a:r>
                        <a:rPr lang="en-US" sz="105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бумаги</a:t>
                      </a:r>
                      <a:r>
                        <a:rPr lang="en-US" sz="105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формата</a:t>
                      </a:r>
                      <a:r>
                        <a:rPr lang="en-US" sz="105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А4 </a:t>
                      </a:r>
                      <a:r>
                        <a:rPr lang="en-US" sz="1050" b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 </a:t>
                      </a:r>
                      <a:r>
                        <a:rPr lang="en-US" sz="105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Ա4</a:t>
                      </a:r>
                      <a:r>
                        <a:rPr lang="en-US" sz="1050" b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ֆորմատի</a:t>
                      </a:r>
                      <a:r>
                        <a:rPr lang="en-US" sz="105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թղթի</a:t>
                      </a:r>
                      <a:r>
                        <a:rPr lang="en-US" sz="1050" b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u="none" strike="noStrik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անվանումը</a:t>
                      </a:r>
                      <a:endParaRPr lang="en-US" sz="1050" b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Armenian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0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Плотность</a:t>
                      </a:r>
                      <a:r>
                        <a:rPr lang="en-US" sz="1050" b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 </a:t>
                      </a:r>
                      <a:r>
                        <a:rPr lang="hy-AM" sz="105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Խտություն</a:t>
                      </a:r>
                      <a:endParaRPr lang="ru-RU" sz="1050" b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______</a:t>
                      </a:r>
                      <a:r>
                        <a:rPr lang="ru-RU" sz="105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г/м2 ±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216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Общее Количество </a:t>
                      </a:r>
                      <a:r>
                        <a:rPr lang="ru-RU" sz="1050" b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пачк</a:t>
                      </a:r>
                      <a:r>
                        <a:rPr lang="en-US" sz="1050" b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ек</a:t>
                      </a:r>
                      <a:r>
                        <a:rPr lang="en-US" sz="1050" b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u="none" strike="noStrik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</a:t>
                      </a:r>
                      <a:r>
                        <a:rPr lang="en-US" sz="1050" b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 </a:t>
                      </a:r>
                      <a:r>
                        <a:rPr lang="en-US" sz="1050" b="0" u="none" strike="noStrik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год</a:t>
                      </a:r>
                      <a:r>
                        <a:rPr lang="en-US" sz="1050" b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(III, IV – 2019г, и I, II - 2020г</a:t>
                      </a:r>
                      <a:r>
                        <a:rPr lang="en-US" sz="105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 /  </a:t>
                      </a:r>
                      <a:r>
                        <a:rPr lang="en-US" sz="1050" b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Ընդհանուր</a:t>
                      </a:r>
                      <a:r>
                        <a:rPr lang="en-US" sz="105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քանակություն</a:t>
                      </a:r>
                      <a:r>
                        <a:rPr lang="en-US" sz="105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</a:t>
                      </a:r>
                      <a:r>
                        <a:rPr lang="en-US" sz="1050" b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տուփ</a:t>
                      </a:r>
                      <a:r>
                        <a:rPr lang="en-US" sz="105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 </a:t>
                      </a:r>
                      <a:r>
                        <a:rPr lang="en-US" sz="1050" b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մեկ</a:t>
                      </a:r>
                      <a:r>
                        <a:rPr lang="en-US" sz="105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տարվա</a:t>
                      </a:r>
                      <a:r>
                        <a:rPr lang="en-US" sz="105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համար</a:t>
                      </a:r>
                      <a:r>
                        <a:rPr lang="en-US" sz="105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(III, IV – 2019г, և I, II - 2020г</a:t>
                      </a:r>
                      <a:r>
                        <a:rPr lang="en-US" sz="105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 </a:t>
                      </a:r>
                      <a:endParaRPr lang="ru-RU" sz="1050" b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u="none" strike="noStrike" kern="14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37150 ± </a:t>
                      </a:r>
                      <a:r>
                        <a:rPr lang="ru-RU" sz="1050" b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050" b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ru-RU" sz="1050" b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</a:t>
                      </a:r>
                      <a:endParaRPr lang="en-US" sz="1050" b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kern="14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3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Коробка /</a:t>
                      </a:r>
                      <a:r>
                        <a:rPr lang="hy-AM" sz="105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Արկղ</a:t>
                      </a:r>
                      <a:endParaRPr lang="ru-RU" sz="1050" b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пачек</a:t>
                      </a:r>
                      <a:r>
                        <a:rPr lang="en-US" sz="105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 </a:t>
                      </a:r>
                      <a:r>
                        <a:rPr lang="hy-AM" sz="105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տուփ</a:t>
                      </a:r>
                      <a:endParaRPr lang="ru-RU" sz="1050" b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73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Белизна/</a:t>
                      </a:r>
                      <a:r>
                        <a:rPr lang="hy-AM" sz="105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Սպիտակություն</a:t>
                      </a:r>
                      <a:endParaRPr lang="ru-RU" sz="1050" b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b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5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Толщина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/ </a:t>
                      </a:r>
                      <a:r>
                        <a:rPr lang="hy-AM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Հաստություն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y-AM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&gt;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_______</a:t>
                      </a:r>
                      <a:r>
                        <a:rPr lang="hy-AM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микрон</a:t>
                      </a:r>
                      <a:endParaRPr lang="hy-AM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5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Класс бумаги</a:t>
                      </a:r>
                      <a:r>
                        <a:rPr lang="en-US" sz="1050" b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 </a:t>
                      </a:r>
                      <a:r>
                        <a:rPr lang="hy-AM" sz="105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Թղթի դասը</a:t>
                      </a:r>
                      <a:endParaRPr lang="en-US" sz="1050" b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1" name="Title 1"/>
          <p:cNvSpPr txBox="1">
            <a:spLocks/>
          </p:cNvSpPr>
          <p:nvPr/>
        </p:nvSpPr>
        <p:spPr>
          <a:xfrm>
            <a:off x="237028" y="5451529"/>
            <a:ext cx="11632755" cy="65885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000" dirty="0"/>
              <a:t>*Цена единицы должна включить в себя все расходы по доставке товара в головной офис и филиалы Банка, а также расходы по  перевозке, погрузке и разгрузке. </a:t>
            </a:r>
            <a:endParaRPr lang="en-US" sz="1000" dirty="0" smtClean="0"/>
          </a:p>
          <a:p>
            <a:pPr algn="l"/>
            <a:r>
              <a:rPr lang="en-US" sz="1000" dirty="0" smtClean="0"/>
              <a:t>  </a:t>
            </a:r>
            <a:r>
              <a:rPr lang="ru-RU" sz="1000" b="1" dirty="0" smtClean="0"/>
              <a:t>Поставка </a:t>
            </a:r>
            <a:r>
              <a:rPr lang="ru-RU" sz="1000" b="1" dirty="0"/>
              <a:t>поквартально согласно таблице </a:t>
            </a:r>
            <a:r>
              <a:rPr lang="ru-RU" sz="1000" b="1" dirty="0" smtClean="0"/>
              <a:t>2</a:t>
            </a:r>
            <a:endParaRPr lang="en-US" sz="1000" b="1" dirty="0" smtClean="0"/>
          </a:p>
          <a:p>
            <a:pPr algn="l"/>
            <a:r>
              <a:rPr lang="hy-AM" sz="1000" dirty="0" smtClean="0"/>
              <a:t>*Միավորի </a:t>
            </a:r>
            <a:r>
              <a:rPr lang="hy-AM" sz="1000" dirty="0"/>
              <a:t>գինը պետք է ներառի  ապրանքի Բանկի գլխամասային գրասենյակ և մասնաճյուղեր  առաքման, ինչպես նաև տեղափոխման, բարձման, բեռնաթափման  բոլոր ծախսերը: </a:t>
            </a:r>
            <a:endParaRPr lang="en-US" sz="1000" dirty="0" smtClean="0"/>
          </a:p>
          <a:p>
            <a:pPr algn="l"/>
            <a:r>
              <a:rPr lang="en-US" sz="1000" dirty="0" smtClean="0"/>
              <a:t>  </a:t>
            </a:r>
            <a:r>
              <a:rPr lang="hy-AM" sz="1000" b="1" dirty="0" smtClean="0"/>
              <a:t>Մատակարարումը </a:t>
            </a:r>
            <a:r>
              <a:rPr lang="hy-AM" sz="1000" b="1" dirty="0"/>
              <a:t>եռամսյակային  աղյուսակ 2-ի համաձայն</a:t>
            </a:r>
            <a:r>
              <a:rPr lang="hy-AM" sz="1000" b="1" dirty="0" smtClean="0"/>
              <a:t>:</a:t>
            </a:r>
            <a:endParaRPr lang="en-US" sz="1000" b="1" dirty="0" smtClean="0"/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243838" y="3983489"/>
            <a:ext cx="11660722" cy="25375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200" b="1" dirty="0"/>
              <a:t>Поля для </a:t>
            </a:r>
            <a:r>
              <a:rPr lang="ru-RU" sz="1200" b="1" dirty="0" smtClean="0"/>
              <a:t>заполнения</a:t>
            </a:r>
            <a:r>
              <a:rPr lang="en-US" sz="1200" b="1" dirty="0" smtClean="0"/>
              <a:t> </a:t>
            </a:r>
            <a:r>
              <a:rPr lang="ru-RU" sz="1200" b="1" dirty="0" smtClean="0"/>
              <a:t>/</a:t>
            </a:r>
            <a:r>
              <a:rPr lang="en-US" sz="1200" b="1" dirty="0" smtClean="0"/>
              <a:t> </a:t>
            </a:r>
            <a:r>
              <a:rPr lang="ru-RU" sz="1200" b="1" dirty="0" err="1" smtClean="0"/>
              <a:t>Դաշտեր</a:t>
            </a:r>
            <a:r>
              <a:rPr lang="ru-RU" sz="1200" b="1" dirty="0" smtClean="0"/>
              <a:t> </a:t>
            </a:r>
            <a:r>
              <a:rPr lang="ru-RU" sz="1200" b="1" dirty="0" err="1"/>
              <a:t>լրացնելու</a:t>
            </a:r>
            <a:r>
              <a:rPr lang="ru-RU" sz="1200" b="1" dirty="0"/>
              <a:t> </a:t>
            </a:r>
            <a:r>
              <a:rPr lang="ru-RU" sz="1200" b="1" dirty="0" err="1"/>
              <a:t>համար</a:t>
            </a:r>
            <a:endParaRPr lang="en-US" sz="12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938321" y="1407483"/>
            <a:ext cx="697789" cy="5209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7"/>
          <a:srcRect t="11184" b="12415"/>
          <a:stretch/>
        </p:blipFill>
        <p:spPr>
          <a:xfrm>
            <a:off x="8234607" y="3050815"/>
            <a:ext cx="804835" cy="61489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3" t="8254" r="25905" b="8317"/>
          <a:stretch/>
        </p:blipFill>
        <p:spPr>
          <a:xfrm>
            <a:off x="7871396" y="1323700"/>
            <a:ext cx="588154" cy="67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76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5654437"/>
              </p:ext>
            </p:extLst>
          </p:nvPr>
        </p:nvGraphicFramePr>
        <p:xfrm>
          <a:off x="0" y="1"/>
          <a:ext cx="12191999" cy="68692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610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75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38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21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1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92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92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8479">
                <a:tc gridSpan="7">
                  <a:txBody>
                    <a:bodyPr/>
                    <a:lstStyle/>
                    <a:p>
                      <a:pPr marL="0" indent="-228600" algn="l" defTabSz="914400" rtl="0" eaLnBrk="1" fontAlgn="ctr" latinLnBrk="0" hangingPunct="1">
                        <a:buAutoNum type="arabicParenR"/>
                      </a:pP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Г</a:t>
                      </a:r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2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Ереван</a:t>
                      </a:r>
                      <a:endParaRPr lang="en-US" sz="12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indent="0" algn="l" fontAlgn="b">
                        <a:buNone/>
                      </a:pP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21" marR="3521" marT="3521" marB="0" anchor="b"/>
                </a:tc>
                <a:tc h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3521" marR="3521" marT="3521" marB="0" anchor="b"/>
                </a:tc>
                <a:tc h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3521" marR="3521" marT="3521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Armenian" panose="020B0604020202020204" pitchFamily="34" charset="0"/>
                      </a:endParaRPr>
                    </a:p>
                  </a:txBody>
                  <a:tcPr marL="3521" marR="3521" marT="3521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337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Наименование филиала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21" marR="3521" marT="352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Адрес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21" marR="3521" marT="3521" marB="0" anchor="ctr"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Распределение поквартально и по филиалам(в пачках)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21" marR="3521" marT="352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37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3-ий квартал, </a:t>
                      </a:r>
                      <a:r>
                        <a:rPr lang="ru-RU" sz="900" u="none" strike="noStrike" dirty="0" smtClean="0">
                          <a:effectLst/>
                        </a:rPr>
                        <a:t>20</a:t>
                      </a:r>
                      <a:r>
                        <a:rPr lang="en-US" sz="900" u="none" strike="noStrike" dirty="0" smtClean="0">
                          <a:effectLst/>
                        </a:rPr>
                        <a:t>20</a:t>
                      </a:r>
                      <a:r>
                        <a:rPr lang="ru-RU" sz="900" u="none" strike="noStrike" dirty="0" smtClean="0">
                          <a:effectLst/>
                        </a:rPr>
                        <a:t>г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21" marR="3521" marT="35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4-ый квартал, </a:t>
                      </a:r>
                      <a:r>
                        <a:rPr lang="ru-RU" sz="900" u="none" strike="noStrike" dirty="0" smtClean="0">
                          <a:effectLst/>
                        </a:rPr>
                        <a:t>20</a:t>
                      </a:r>
                      <a:r>
                        <a:rPr lang="en-US" sz="900" u="none" strike="noStrike" dirty="0" smtClean="0">
                          <a:effectLst/>
                        </a:rPr>
                        <a:t>20</a:t>
                      </a:r>
                      <a:r>
                        <a:rPr lang="ru-RU" sz="900" u="none" strike="noStrike" dirty="0" smtClean="0">
                          <a:effectLst/>
                        </a:rPr>
                        <a:t>г</a:t>
                      </a:r>
                      <a:r>
                        <a:rPr lang="ru-RU" sz="900" u="none" strike="noStrike" dirty="0">
                          <a:effectLst/>
                        </a:rPr>
                        <a:t>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21" marR="3521" marT="35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1-ий квартал, </a:t>
                      </a:r>
                      <a:r>
                        <a:rPr lang="ru-RU" sz="900" u="none" strike="noStrike" dirty="0" smtClean="0">
                          <a:effectLst/>
                        </a:rPr>
                        <a:t>20</a:t>
                      </a:r>
                      <a:r>
                        <a:rPr lang="en-US" sz="900" u="none" strike="noStrike" dirty="0" smtClean="0">
                          <a:effectLst/>
                        </a:rPr>
                        <a:t>21</a:t>
                      </a:r>
                      <a:r>
                        <a:rPr lang="ru-RU" sz="900" u="none" strike="noStrike" dirty="0" smtClean="0">
                          <a:effectLst/>
                        </a:rPr>
                        <a:t>г</a:t>
                      </a:r>
                      <a:r>
                        <a:rPr lang="ru-RU" sz="900" u="none" strike="noStrike" dirty="0">
                          <a:effectLst/>
                        </a:rPr>
                        <a:t>. 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21" marR="3521" marT="35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2-ой квартал, </a:t>
                      </a:r>
                      <a:r>
                        <a:rPr lang="ru-RU" sz="900" u="none" strike="noStrike" dirty="0" smtClean="0">
                          <a:effectLst/>
                        </a:rPr>
                        <a:t>20</a:t>
                      </a:r>
                      <a:r>
                        <a:rPr lang="en-US" sz="900" u="none" strike="noStrike" dirty="0" smtClean="0">
                          <a:effectLst/>
                        </a:rPr>
                        <a:t>21</a:t>
                      </a:r>
                      <a:r>
                        <a:rPr lang="ru-RU" sz="900" u="none" strike="noStrike" dirty="0" smtClean="0">
                          <a:effectLst/>
                        </a:rPr>
                        <a:t>г</a:t>
                      </a:r>
                      <a:r>
                        <a:rPr lang="ru-RU" sz="900" u="none" strike="noStrike" dirty="0">
                          <a:effectLst/>
                        </a:rPr>
                        <a:t>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21" marR="3521" marT="3521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>
                          <a:effectLst/>
                        </a:rPr>
                        <a:t>общее количество за 1 </a:t>
                      </a:r>
                      <a:r>
                        <a:rPr lang="ru-RU" sz="900" u="none" strike="noStrike" dirty="0" smtClean="0">
                          <a:effectLst/>
                        </a:rPr>
                        <a:t>год</a:t>
                      </a:r>
                      <a:r>
                        <a:rPr lang="en-US" sz="900" u="none" strike="noStrike" dirty="0" smtClean="0">
                          <a:effectLst/>
                        </a:rPr>
                        <a:t> </a:t>
                      </a:r>
                      <a:r>
                        <a:rPr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 3</a:t>
                      </a:r>
                      <a:r>
                        <a:rPr lang="en-US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</a:t>
                      </a:r>
                      <a:endParaRPr lang="en-US" sz="90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21" marR="3521" marT="3521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0932">
                <a:tc>
                  <a:txBody>
                    <a:bodyPr/>
                    <a:lstStyle/>
                    <a:p>
                      <a:pPr algn="ctr" fontAlgn="ctr"/>
                      <a:r>
                        <a:rPr lang="hy-AM" sz="900" u="none" strike="noStrike">
                          <a:effectLst/>
                        </a:rPr>
                        <a:t>Մասնաճյուղի անվանումը</a:t>
                      </a:r>
                      <a:endParaRPr lang="hy-AM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21" marR="3521" marT="35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y-AM" sz="900" u="none" strike="noStrike" dirty="0">
                          <a:effectLst/>
                        </a:rPr>
                        <a:t>հասցե</a:t>
                      </a:r>
                      <a:endParaRPr lang="hy-AM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21" marR="3521" marT="35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y-AM" sz="900" u="none" strike="noStrike" dirty="0">
                          <a:effectLst/>
                        </a:rPr>
                        <a:t>3-րդ եռամսյակ</a:t>
                      </a:r>
                      <a:br>
                        <a:rPr lang="hy-AM" sz="900" u="none" strike="noStrike" dirty="0">
                          <a:effectLst/>
                        </a:rPr>
                      </a:br>
                      <a:r>
                        <a:rPr lang="hy-AM" sz="900" u="none" strike="noStrike" dirty="0" smtClean="0">
                          <a:effectLst/>
                        </a:rPr>
                        <a:t>20</a:t>
                      </a:r>
                      <a:r>
                        <a:rPr lang="en-US" sz="900" u="none" strike="noStrike" dirty="0" smtClean="0">
                          <a:effectLst/>
                        </a:rPr>
                        <a:t>20</a:t>
                      </a:r>
                      <a:endParaRPr lang="hy-AM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21" marR="3521" marT="35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y-AM" sz="900" u="none" strike="noStrike" dirty="0">
                          <a:effectLst/>
                        </a:rPr>
                        <a:t>4-րդ եռամսյակ</a:t>
                      </a:r>
                      <a:br>
                        <a:rPr lang="hy-AM" sz="900" u="none" strike="noStrike" dirty="0">
                          <a:effectLst/>
                        </a:rPr>
                      </a:br>
                      <a:r>
                        <a:rPr lang="hy-AM" sz="900" u="none" strike="noStrike" dirty="0" smtClean="0">
                          <a:effectLst/>
                        </a:rPr>
                        <a:t>20</a:t>
                      </a:r>
                      <a:r>
                        <a:rPr lang="en-US" sz="900" u="none" strike="noStrike" dirty="0" smtClean="0">
                          <a:effectLst/>
                        </a:rPr>
                        <a:t>20</a:t>
                      </a:r>
                      <a:endParaRPr lang="hy-AM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21" marR="3521" marT="35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y-AM" sz="900" u="none" strike="noStrike" dirty="0">
                          <a:effectLst/>
                        </a:rPr>
                        <a:t>1-րդ եռամսյակ</a:t>
                      </a:r>
                      <a:br>
                        <a:rPr lang="hy-AM" sz="900" u="none" strike="noStrike" dirty="0">
                          <a:effectLst/>
                        </a:rPr>
                      </a:br>
                      <a:r>
                        <a:rPr lang="hy-AM" sz="900" u="none" strike="noStrike" dirty="0" smtClean="0">
                          <a:effectLst/>
                        </a:rPr>
                        <a:t>20</a:t>
                      </a:r>
                      <a:r>
                        <a:rPr lang="en-US" sz="900" u="none" strike="noStrike" dirty="0" smtClean="0">
                          <a:effectLst/>
                        </a:rPr>
                        <a:t>21</a:t>
                      </a:r>
                      <a:endParaRPr lang="hy-AM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21" marR="3521" marT="35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y-AM" sz="900" u="none" strike="noStrike" dirty="0">
                          <a:effectLst/>
                        </a:rPr>
                        <a:t>2-րդ եռամսյակ</a:t>
                      </a:r>
                      <a:br>
                        <a:rPr lang="hy-AM" sz="900" u="none" strike="noStrike" dirty="0">
                          <a:effectLst/>
                        </a:rPr>
                      </a:br>
                      <a:r>
                        <a:rPr lang="hy-AM" sz="900" u="none" strike="noStrike" dirty="0" smtClean="0">
                          <a:effectLst/>
                        </a:rPr>
                        <a:t>20</a:t>
                      </a:r>
                      <a:r>
                        <a:rPr lang="en-US" sz="900" u="none" strike="noStrike" dirty="0" smtClean="0">
                          <a:effectLst/>
                        </a:rPr>
                        <a:t>21</a:t>
                      </a:r>
                      <a:endParaRPr lang="hy-AM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21" marR="3521" marT="3521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y-AM" sz="900" u="none" strike="noStrike" dirty="0">
                          <a:effectLst/>
                        </a:rPr>
                        <a:t>1 </a:t>
                      </a:r>
                      <a:r>
                        <a:rPr lang="hy-AM" sz="900" u="none" strike="noStrike" dirty="0" smtClean="0">
                          <a:effectLst/>
                        </a:rPr>
                        <a:t>տարվա</a:t>
                      </a:r>
                      <a:r>
                        <a:rPr lang="en-US" sz="900" u="none" strike="noStrike" dirty="0" smtClean="0">
                          <a:effectLst/>
                        </a:rPr>
                        <a:t> </a:t>
                      </a:r>
                      <a:r>
                        <a:rPr lang="en-US" sz="900" u="none" strike="noStrike" dirty="0" err="1" smtClean="0">
                          <a:effectLst/>
                        </a:rPr>
                        <a:t>համար</a:t>
                      </a:r>
                      <a:r>
                        <a:rPr lang="hy-AM" sz="900" u="none" strike="noStrike" dirty="0" smtClean="0">
                          <a:effectLst/>
                        </a:rPr>
                        <a:t> </a:t>
                      </a:r>
                      <a:r>
                        <a:rPr lang="hy-AM" sz="900" u="none" strike="noStrike" dirty="0">
                          <a:effectLst/>
                        </a:rPr>
                        <a:t>պահանջվող </a:t>
                      </a:r>
                      <a:r>
                        <a:rPr lang="hy-AM" sz="900" u="none" strike="noStrike" dirty="0" smtClean="0">
                          <a:effectLst/>
                        </a:rPr>
                        <a:t>քանակ</a:t>
                      </a:r>
                      <a:r>
                        <a:rPr lang="en-US" sz="900" u="none" strike="noStrike" dirty="0" smtClean="0">
                          <a:effectLst/>
                        </a:rPr>
                        <a:t> </a:t>
                      </a:r>
                      <a:r>
                        <a:rPr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 3</a:t>
                      </a:r>
                      <a:r>
                        <a:rPr lang="en-US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</a:t>
                      </a:r>
                      <a:endParaRPr lang="en-US" sz="90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ctr"/>
                      <a:endParaRPr lang="hy-AM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21" marR="3521" marT="3521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306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г. Ереван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21" marR="3521" marT="352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33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Арабкир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г. Ереван, пр.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Азатутян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дом 20, N37, 41, 42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33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Ном. 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г. Ереван, пр. Комитаса, дом 41, N74, 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33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Ном. 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г. Ереван, ул. Дро, дом 15, N52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33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Ном. 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г. Ереван, ул.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З.Канакерцу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(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Саркаваги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), дом 123, N42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33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Ном. 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г. Ереван, ул. Киевяна, дом 19, N15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33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Ном. 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г. Ереван, пр. Баграмяна, дом 56, N73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33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Эребуни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г. Ереван, пр. Тиграна Меца, дом 48, N41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33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Ном. 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г. Ереван, ул. Эребуни, дом 31, N53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26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Хоррдаин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г. Ереван, Аван, кв.Исаакяна, дом 3/1а, N4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33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Ном. 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г. Ереван, Нор Норк, проспект Гая 10/3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33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Норк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г. Ереван, ул.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Бадала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Мурадяна, дом 1, N92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33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Ном. 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г. Ереван, ул. Вильнюса, дом 3, N84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33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Маштоц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г. Ереван, Давидашен, ул. Т. Петросяна 37/7, 38/7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33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Ном. 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г. Ереван, ул. Шинарарнер, дом 25, N40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33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Мясникян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г. Ереван, ул. Корюна, дом 6, N25, 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33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Шаумян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г. Ереван, ул. Себастия, дом 14, N55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33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Ном. 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г. Ереван, ул. Кургиняна, дом 7, N55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833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Ном. 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г. Ереван, ул. Свачяна, дом 32, N58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33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Шенгавит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г. Ереван, ул. Г. Нжде, дом 8, N52, 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33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Ном. 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г. Ереван, ул. Багратуняца, дом 13, N113, 114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833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Спандарян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г. Ереван, пр. Маштоца, дом 10, N23, 10/1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833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Москва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г. Ереван, ул.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Московяна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833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Пушкин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г. Ереван, ул. Пушкина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833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Прайм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г. Ереван, пр. Баграмяна, дом 2, N86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833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Привилегия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г. Ереван, ул. Московяна 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833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Тигран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Мец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г. Ереван, пр. Тиграна Меца, дом 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2093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Кочар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г. Ереван, ул. Кочара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849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г. Ереван, ул.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Московяна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</a:tbl>
          </a:graphicData>
        </a:graphic>
      </p:graphicFrame>
      <p:sp>
        <p:nvSpPr>
          <p:cNvPr id="25" name="Title 1"/>
          <p:cNvSpPr txBox="1">
            <a:spLocks/>
          </p:cNvSpPr>
          <p:nvPr/>
        </p:nvSpPr>
        <p:spPr>
          <a:xfrm>
            <a:off x="2765805" y="27414"/>
            <a:ext cx="9426195" cy="24581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b"/>
            <a:r>
              <a:rPr lang="ru-RU" sz="1200" dirty="0"/>
              <a:t>Таблица  2/</a:t>
            </a:r>
            <a:r>
              <a:rPr lang="en-US" sz="1200" dirty="0"/>
              <a:t> </a:t>
            </a:r>
            <a:r>
              <a:rPr lang="hy-AM" sz="1200" dirty="0"/>
              <a:t>Աղյուսակ 2</a:t>
            </a:r>
            <a:endParaRPr lang="en-US" sz="1200" dirty="0">
              <a:solidFill>
                <a:srgbClr val="000000"/>
              </a:solidFill>
              <a:latin typeface="Arial Armenian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24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3277412"/>
              </p:ext>
            </p:extLst>
          </p:nvPr>
        </p:nvGraphicFramePr>
        <p:xfrm>
          <a:off x="0" y="15429"/>
          <a:ext cx="12192000" cy="68425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96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387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20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57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20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33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334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473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Ахурян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село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Ахурян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Джрашинарара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 ул. N2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3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Аштарак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г. Аштарак, В. Петросяна 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73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Апаран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г. Апаран, Баграмяна 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3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Цахкаовит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с. Цахкаовит, ул. Бжшкяна 9/4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73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Арарат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г. Арарат, Шаумяна 24/1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73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Веди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г. Веди, Араратяна 61/1, 61/2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73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Армавир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г. Армавир, Мясникяна 15а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73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Баграмян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с. Баграмян, Араратяна 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73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Арташат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г. Арташат, ул. 23-го Августа N117/1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73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Артик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г. Артик, ул. Баграмяна N24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73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Гюмри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г. Гюмри, Горького 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73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Ном. 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г. Гюмри, ул. Рижкова 5, дом N2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73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Ном. 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г. Гюмри, ул. П. Севака 1, дом N1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11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Амасия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марз Ширак, община Амасия, ул. 26, админ. здание 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73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Маралик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г. Маралик, ул. Гр. Шаиняна 3/1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73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Горис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г. Горис, Сюника 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73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Дилиджан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г. Дилижан, ул. М. Горького 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73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Егегнадзор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г. Егегнадзор, Момика 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473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Вайк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г. Вайк, Шаумяна 100/45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473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Джермук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г. Джермук, ул. Варданяна N1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473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Эчмиадзин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г. Эчмиадзин, ул. Баграмяна N2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473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Талин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г. Талин, Шаумяна 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473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Туманян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г. Алаверди, ул.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Джравазана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2/5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473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Иджеван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г. Иджеван, ул. А. Меликбекяна 10/2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473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Берд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г. Берд, Айгестана 2б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473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Капан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г. Капан, ул. Мелика Степаняна дом 10, N33/2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473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Камо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г. Гавар, Б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шнагяна 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473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Котайк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г. Абовян, Анрапетутяна 1/66/1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473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Бюрегаван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г. Бюрегаван, ул. В. Саргсяна, N2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473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Раздан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г. Раздан, Кентрон, ул. 23-го Августа N48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473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Ном. 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г. Раздан, Микрорайон, пр. З. Андраника 131/2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473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Чаренцаван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г. Чаренцаван, 4-ый кв., д. 4, стр. N2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473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Масис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г. Масис, ул. Араратяна дом 3, N3/3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473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Мартуни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г. Мартуни, Мясникян 47/1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473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Мегри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г. Мегри, Парамаза 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473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Ноемберян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г. Ноемберян, Ереванян 5, N10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1473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Сисиан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г. Сисиан, ул. Н. Адонца N4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  <a:tr h="1473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Спитак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г. Спитак, Городская площадь, прямая арка 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37"/>
                  </a:ext>
                </a:extLst>
              </a:tr>
              <a:tr h="1473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Степанаван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г. Степанаван, Г. Нжде 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38"/>
                  </a:ext>
                </a:extLst>
              </a:tr>
              <a:tr h="1473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Севан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г. Севан, ул. Саргиса Севанецу 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39"/>
                  </a:ext>
                </a:extLst>
              </a:tr>
              <a:tr h="1473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Чамбарак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г. Чамбарак, ул. Г. Нжде 124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40"/>
                  </a:ext>
                </a:extLst>
              </a:tr>
              <a:tr h="1473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Ванадзор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г. Ванадзор, ул. Гр. Лусаворича N38/1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41"/>
                  </a:ext>
                </a:extLst>
              </a:tr>
              <a:tr h="1473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Ном. 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г. Ванадзор, пр. Т. Меца N53-1/1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42"/>
                  </a:ext>
                </a:extLst>
              </a:tr>
              <a:tr h="1473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Варденис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г. Варденис, ул. Романа N7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43"/>
                  </a:ext>
                </a:extLst>
              </a:tr>
              <a:tr h="1473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Агарак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с. Аграк, Гарегин Нжде 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44"/>
                  </a:ext>
                </a:extLst>
              </a:tr>
              <a:tr h="1399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Итого: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37150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77467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Лист разногласий" ma:contentTypeID="0x010100A2EC274D59BE4D44A34A207D2E0AFA1A000DF684EEDBB6C5409E46755086980B36" ma:contentTypeVersion="8" ma:contentTypeDescription="" ma:contentTypeScope="" ma:versionID="58df2b18f4b8ade4f5515d985d795bb8">
  <xsd:schema xmlns:xsd="http://www.w3.org/2001/XMLSchema" xmlns:xs="http://www.w3.org/2001/XMLSchema" xmlns:p="http://schemas.microsoft.com/office/2006/metadata/properties" xmlns:ns2="5947F8C6-BD32-4df3-AAE5-48E15B6E6EAA" targetNamespace="http://schemas.microsoft.com/office/2006/metadata/properties" ma:root="true" ma:fieldsID="dbf285c8effbe2f4d6afd6a07fac6971" ns2:_="">
    <xsd:import namespace="5947F8C6-BD32-4df3-AAE5-48E15B6E6EAA"/>
    <xsd:element name="properties">
      <xsd:complexType>
        <xsd:sequence>
          <xsd:element name="documentManagement">
            <xsd:complexType>
              <xsd:all>
                <xsd:element ref="ns2:TS_SolNum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47F8C6-BD32-4df3-AAE5-48E15B6E6EAA" elementFormDefault="qualified">
    <xsd:import namespace="http://schemas.microsoft.com/office/2006/documentManagement/types"/>
    <xsd:import namespace="http://schemas.microsoft.com/office/infopath/2007/PartnerControls"/>
    <xsd:element name="TS_SolNum" ma:index="8" nillable="true" ma:displayName="Очередной Номер" ma:description="" ma:hidden="true" ma:indexed="true" ma:internalName="TS_SolNum" ma:readOnly="fals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7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S_SolNum xmlns="5947F8C6-BD32-4df3-AAE5-48E15B6E6EAA" xsi:nil="true"/>
  </documentManagement>
</p:properties>
</file>

<file path=customXml/itemProps1.xml><?xml version="1.0" encoding="utf-8"?>
<ds:datastoreItem xmlns:ds="http://schemas.openxmlformats.org/officeDocument/2006/customXml" ds:itemID="{D639E627-2148-4EAC-B0B3-02B36362C77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E43942B-F936-473B-A5CD-3AF1541CE0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47F8C6-BD32-4df3-AAE5-48E15B6E6E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BBCEFF1-1A0D-4882-BCBE-8F7D454B1253}">
  <ds:schemaRefs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www.w3.org/XML/1998/namespace"/>
    <ds:schemaRef ds:uri="5947F8C6-BD32-4df3-AAE5-48E15B6E6EAA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1489</TotalTime>
  <Words>1644</Words>
  <Application>Microsoft Office PowerPoint</Application>
  <PresentationFormat>Widescreen</PresentationFormat>
  <Paragraphs>593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Arial Armenian</vt:lpstr>
      <vt:lpstr>Calibri</vt:lpstr>
      <vt:lpstr>Calibri Light</vt:lpstr>
      <vt:lpstr>Sylfaen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Приказ об объявлении открытого тендера с целью выбора подрядчика для изготовления рекламной продукции</dc:title>
  <dc:creator>Tigran Aghekyan</dc:creator>
  <cp:lastModifiedBy>Nazeni Asatryan</cp:lastModifiedBy>
  <cp:revision>207</cp:revision>
  <dcterms:created xsi:type="dcterms:W3CDTF">2014-04-01T08:25:08Z</dcterms:created>
  <dcterms:modified xsi:type="dcterms:W3CDTF">2020-03-19T10:42:48Z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0x010100A2EC274D59BE4D44A34A207D2E0AFA1A000DF684EEDBB6C5409E46755086980B36</vt:lpwstr>
  </property>
  <property fmtid="{D5CDD505-2E9C-101B-9397-08002B2CF9AE}" pid="3" name="_docset_NoMedatataSyncRequired">
    <vt:lpwstr>False</vt:lpwstr>
  </property>
</Properties>
</file>